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handoutMasterIdLst>
    <p:handoutMasterId r:id="rId30"/>
  </p:handoutMasterIdLst>
  <p:sldIdLst>
    <p:sldId id="312" r:id="rId2"/>
    <p:sldId id="333" r:id="rId3"/>
    <p:sldId id="316" r:id="rId4"/>
    <p:sldId id="260" r:id="rId5"/>
    <p:sldId id="313" r:id="rId6"/>
    <p:sldId id="314" r:id="rId7"/>
    <p:sldId id="315" r:id="rId8"/>
    <p:sldId id="338" r:id="rId9"/>
    <p:sldId id="317" r:id="rId10"/>
    <p:sldId id="318" r:id="rId11"/>
    <p:sldId id="319" r:id="rId12"/>
    <p:sldId id="320" r:id="rId13"/>
    <p:sldId id="321" r:id="rId14"/>
    <p:sldId id="322" r:id="rId15"/>
    <p:sldId id="323" r:id="rId16"/>
    <p:sldId id="324" r:id="rId17"/>
    <p:sldId id="325" r:id="rId18"/>
    <p:sldId id="327" r:id="rId19"/>
    <p:sldId id="331" r:id="rId20"/>
    <p:sldId id="332" r:id="rId21"/>
    <p:sldId id="334" r:id="rId22"/>
    <p:sldId id="335" r:id="rId23"/>
    <p:sldId id="336" r:id="rId24"/>
    <p:sldId id="328" r:id="rId25"/>
    <p:sldId id="339" r:id="rId26"/>
    <p:sldId id="340" r:id="rId27"/>
    <p:sldId id="337" r:id="rId28"/>
  </p:sldIdLst>
  <p:sldSz cx="9144000" cy="5143500" type="screen16x9"/>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6" pos="2880">
          <p15:clr>
            <a:srgbClr val="A4A3A4"/>
          </p15:clr>
        </p15:guide>
        <p15:guide id="7" orient="horz" pos="162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85" autoAdjust="0"/>
    <p:restoredTop sz="93196"/>
  </p:normalViewPr>
  <p:slideViewPr>
    <p:cSldViewPr snapToGrid="0" showGuides="1">
      <p:cViewPr varScale="1">
        <p:scale>
          <a:sx n="104" d="100"/>
          <a:sy n="104" d="100"/>
        </p:scale>
        <p:origin x="108" y="348"/>
      </p:cViewPr>
      <p:guideLst>
        <p:guide pos="2880"/>
        <p:guide orient="horz" pos="1620"/>
      </p:guideLst>
    </p:cSldViewPr>
  </p:slideViewPr>
  <p:notesTextViewPr>
    <p:cViewPr>
      <p:scale>
        <a:sx n="1" d="1"/>
        <a:sy n="1" d="1"/>
      </p:scale>
      <p:origin x="0" y="0"/>
    </p:cViewPr>
  </p:notesTextViewPr>
  <p:notesViewPr>
    <p:cSldViewPr snapToGrid="0" showGuides="1">
      <p:cViewPr>
        <p:scale>
          <a:sx n="148" d="100"/>
          <a:sy n="148" d="100"/>
        </p:scale>
        <p:origin x="1147" y="43"/>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6827520" y="9119474"/>
            <a:ext cx="487680" cy="481726"/>
          </a:xfrm>
          <a:prstGeom prst="rect">
            <a:avLst/>
          </a:prstGeom>
        </p:spPr>
        <p:txBody>
          <a:bodyPr vert="horz" lIns="96661" tIns="48331" rIns="96661" bIns="48331" rtlCol="0" anchor="ctr"/>
          <a:lstStyle>
            <a:lvl1pPr algn="r">
              <a:defRPr sz="1300"/>
            </a:lvl1pPr>
          </a:lstStyle>
          <a:p>
            <a:pPr algn="l"/>
            <a:fld id="{697B12D4-4E44-48C5-B3AA-ECDAF4D2CE64}" type="slidenum">
              <a:rPr lang="en-US" b="1" smtClean="0"/>
              <a:pPr algn="l"/>
              <a:t>‹#›</a:t>
            </a:fld>
            <a:endParaRPr lang="en-US" b="1" dirty="0"/>
          </a:p>
        </p:txBody>
      </p:sp>
      <p:sp>
        <p:nvSpPr>
          <p:cNvPr id="7" name="Header Placeholder 6"/>
          <p:cNvSpPr>
            <a:spLocks noGrp="1"/>
          </p:cNvSpPr>
          <p:nvPr>
            <p:ph type="hdr" sz="quarter"/>
          </p:nvPr>
        </p:nvSpPr>
        <p:spPr>
          <a:xfrm>
            <a:off x="590710" y="108175"/>
            <a:ext cx="6110755" cy="481727"/>
          </a:xfrm>
          <a:prstGeom prst="rect">
            <a:avLst/>
          </a:prstGeom>
        </p:spPr>
        <p:txBody>
          <a:bodyPr vert="horz" lIns="0" tIns="96661" rIns="0" bIns="96661" rtlCol="0"/>
          <a:lstStyle>
            <a:lvl1pPr algn="l">
              <a:defRPr sz="1300"/>
            </a:lvl1pPr>
          </a:lstStyle>
          <a:p>
            <a:endParaRPr lang="en-US" dirty="0">
              <a:latin typeface="Arial"/>
              <a:cs typeface="Arial"/>
            </a:endParaRPr>
          </a:p>
        </p:txBody>
      </p:sp>
      <p:cxnSp>
        <p:nvCxnSpPr>
          <p:cNvPr id="10" name="Straight Connector 9"/>
          <p:cNvCxnSpPr/>
          <p:nvPr/>
        </p:nvCxnSpPr>
        <p:spPr>
          <a:xfrm>
            <a:off x="590712" y="9119474"/>
            <a:ext cx="6147515"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xmlns="" id="{2AE0F038-4C1D-CD4E-9C9E-0FB982274AF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0710" y="9228920"/>
            <a:ext cx="1435608" cy="243783"/>
          </a:xfrm>
          <a:prstGeom prst="rect">
            <a:avLst/>
          </a:prstGeom>
        </p:spPr>
      </p:pic>
    </p:spTree>
    <p:extLst>
      <p:ext uri="{BB962C8B-B14F-4D97-AF65-F5344CB8AC3E}">
        <p14:creationId xmlns:p14="http://schemas.microsoft.com/office/powerpoint/2010/main" val="1859218430"/>
      </p:ext>
    </p:extLst>
  </p:cSld>
  <p:clrMap bg1="lt1" tx1="dk1" bg2="lt2" tx2="dk2" accent1="accent1" accent2="accent2" accent3="accent3" accent4="accent4" accent5="accent5" accent6="accent6" hlink="hlink" folHlink="folHlink"/>
  <p:extLst mod="1">
    <p:ext uri="{56416CCD-93CA-4268-BC5B-53C4BB910035}">
      <p15:sldGuideLst xmlns:p15="http://schemas.microsoft.com/office/powerpoint/2012/main">
        <p15:guide id="1" pos="358" userDrawn="1">
          <p15:clr>
            <a:srgbClr val="F26B43"/>
          </p15:clr>
        </p15:guide>
      </p15:sldGuideLst>
    </p:ext>
  </p:extLst>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5"/>
          </p:nvPr>
        </p:nvSpPr>
        <p:spPr>
          <a:xfrm>
            <a:off x="6828076" y="9119474"/>
            <a:ext cx="487680" cy="481726"/>
          </a:xfrm>
          <a:prstGeom prst="rect">
            <a:avLst/>
          </a:prstGeom>
        </p:spPr>
        <p:txBody>
          <a:bodyPr vert="horz" lIns="96661" tIns="48331" rIns="96661" bIns="48331" rtlCol="0" anchor="ctr"/>
          <a:lstStyle>
            <a:lvl1pPr algn="l">
              <a:defRPr sz="1300" b="1"/>
            </a:lvl1pPr>
          </a:lstStyle>
          <a:p>
            <a:fld id="{30F18498-1159-498D-8DC7-E1A69C582DF5}" type="slidenum">
              <a:rPr lang="en-US" smtClean="0"/>
              <a:pPr/>
              <a:t>‹#›</a:t>
            </a:fld>
            <a:endParaRPr lang="en-US" dirty="0"/>
          </a:p>
        </p:txBody>
      </p:sp>
      <p:cxnSp>
        <p:nvCxnSpPr>
          <p:cNvPr id="13" name="Straight Connector 12"/>
          <p:cNvCxnSpPr/>
          <p:nvPr/>
        </p:nvCxnSpPr>
        <p:spPr>
          <a:xfrm>
            <a:off x="590712" y="9119474"/>
            <a:ext cx="6147515"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Header Placeholder 13"/>
          <p:cNvSpPr>
            <a:spLocks noGrp="1"/>
          </p:cNvSpPr>
          <p:nvPr>
            <p:ph type="hdr" sz="quarter"/>
          </p:nvPr>
        </p:nvSpPr>
        <p:spPr>
          <a:xfrm>
            <a:off x="568959" y="101414"/>
            <a:ext cx="5022188" cy="481727"/>
          </a:xfrm>
          <a:prstGeom prst="rect">
            <a:avLst/>
          </a:prstGeom>
        </p:spPr>
        <p:txBody>
          <a:bodyPr vert="horz" lIns="0" tIns="96661" rIns="0" bIns="96661" rtlCol="0"/>
          <a:lstStyle>
            <a:lvl1pPr algn="l">
              <a:defRPr sz="1300">
                <a:latin typeface="Arial"/>
                <a:cs typeface="Arial"/>
              </a:defRPr>
            </a:lvl1pPr>
          </a:lstStyle>
          <a:p>
            <a:endParaRPr lang="en-US" dirty="0"/>
          </a:p>
        </p:txBody>
      </p:sp>
      <p:pic>
        <p:nvPicPr>
          <p:cNvPr id="8" name="Picture 7">
            <a:extLst>
              <a:ext uri="{FF2B5EF4-FFF2-40B4-BE49-F238E27FC236}">
                <a16:creationId xmlns:a16="http://schemas.microsoft.com/office/drawing/2014/main" xmlns="" id="{ECEA3029-8E47-AC42-9782-585AAF5DE8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710" y="9228920"/>
            <a:ext cx="1435608" cy="243783"/>
          </a:xfrm>
          <a:prstGeom prst="rect">
            <a:avLst/>
          </a:prstGeom>
        </p:spPr>
      </p:pic>
    </p:spTree>
    <p:extLst>
      <p:ext uri="{BB962C8B-B14F-4D97-AF65-F5344CB8AC3E}">
        <p14:creationId xmlns:p14="http://schemas.microsoft.com/office/powerpoint/2010/main" val="39502952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mod="1">
    <p:ext uri="{620B2872-D7B9-4A21-9093-7833F8D536E1}">
      <p15:sldGuideLst xmlns:p15="http://schemas.microsoft.com/office/powerpoint/2012/main">
        <p15:guide id="1" pos="358"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2</a:t>
            </a:fld>
            <a:endParaRPr lang="en-US" dirty="0"/>
          </a:p>
        </p:txBody>
      </p:sp>
    </p:spTree>
    <p:extLst>
      <p:ext uri="{BB962C8B-B14F-4D97-AF65-F5344CB8AC3E}">
        <p14:creationId xmlns:p14="http://schemas.microsoft.com/office/powerpoint/2010/main" val="31650757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15</a:t>
            </a:fld>
            <a:endParaRPr lang="en-US" dirty="0"/>
          </a:p>
        </p:txBody>
      </p:sp>
    </p:spTree>
    <p:extLst>
      <p:ext uri="{BB962C8B-B14F-4D97-AF65-F5344CB8AC3E}">
        <p14:creationId xmlns:p14="http://schemas.microsoft.com/office/powerpoint/2010/main" val="32687662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16</a:t>
            </a:fld>
            <a:endParaRPr lang="en-US" dirty="0"/>
          </a:p>
        </p:txBody>
      </p:sp>
    </p:spTree>
    <p:extLst>
      <p:ext uri="{BB962C8B-B14F-4D97-AF65-F5344CB8AC3E}">
        <p14:creationId xmlns:p14="http://schemas.microsoft.com/office/powerpoint/2010/main" val="1798061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17</a:t>
            </a:fld>
            <a:endParaRPr lang="en-US" dirty="0"/>
          </a:p>
        </p:txBody>
      </p:sp>
    </p:spTree>
    <p:extLst>
      <p:ext uri="{BB962C8B-B14F-4D97-AF65-F5344CB8AC3E}">
        <p14:creationId xmlns:p14="http://schemas.microsoft.com/office/powerpoint/2010/main" val="37207901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19</a:t>
            </a:fld>
            <a:endParaRPr lang="en-US" dirty="0"/>
          </a:p>
        </p:txBody>
      </p:sp>
    </p:spTree>
    <p:extLst>
      <p:ext uri="{BB962C8B-B14F-4D97-AF65-F5344CB8AC3E}">
        <p14:creationId xmlns:p14="http://schemas.microsoft.com/office/powerpoint/2010/main" val="38282466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20</a:t>
            </a:fld>
            <a:endParaRPr lang="en-US" dirty="0"/>
          </a:p>
        </p:txBody>
      </p:sp>
    </p:spTree>
    <p:extLst>
      <p:ext uri="{BB962C8B-B14F-4D97-AF65-F5344CB8AC3E}">
        <p14:creationId xmlns:p14="http://schemas.microsoft.com/office/powerpoint/2010/main" val="16248674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21</a:t>
            </a:fld>
            <a:endParaRPr lang="en-US" dirty="0"/>
          </a:p>
        </p:txBody>
      </p:sp>
    </p:spTree>
    <p:extLst>
      <p:ext uri="{BB962C8B-B14F-4D97-AF65-F5344CB8AC3E}">
        <p14:creationId xmlns:p14="http://schemas.microsoft.com/office/powerpoint/2010/main" val="1018757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22</a:t>
            </a:fld>
            <a:endParaRPr lang="en-US" dirty="0"/>
          </a:p>
        </p:txBody>
      </p:sp>
    </p:spTree>
    <p:extLst>
      <p:ext uri="{BB962C8B-B14F-4D97-AF65-F5344CB8AC3E}">
        <p14:creationId xmlns:p14="http://schemas.microsoft.com/office/powerpoint/2010/main" val="3960050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23</a:t>
            </a:fld>
            <a:endParaRPr lang="en-US" dirty="0"/>
          </a:p>
        </p:txBody>
      </p:sp>
    </p:spTree>
    <p:extLst>
      <p:ext uri="{BB962C8B-B14F-4D97-AF65-F5344CB8AC3E}">
        <p14:creationId xmlns:p14="http://schemas.microsoft.com/office/powerpoint/2010/main" val="41898770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24</a:t>
            </a:fld>
            <a:endParaRPr lang="en-US" dirty="0"/>
          </a:p>
        </p:txBody>
      </p:sp>
    </p:spTree>
    <p:extLst>
      <p:ext uri="{BB962C8B-B14F-4D97-AF65-F5344CB8AC3E}">
        <p14:creationId xmlns:p14="http://schemas.microsoft.com/office/powerpoint/2010/main" val="32493715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25</a:t>
            </a:fld>
            <a:endParaRPr lang="en-US" dirty="0"/>
          </a:p>
        </p:txBody>
      </p:sp>
    </p:spTree>
    <p:extLst>
      <p:ext uri="{BB962C8B-B14F-4D97-AF65-F5344CB8AC3E}">
        <p14:creationId xmlns:p14="http://schemas.microsoft.com/office/powerpoint/2010/main" val="150335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4</a:t>
            </a:fld>
            <a:endParaRPr lang="en-US" dirty="0"/>
          </a:p>
        </p:txBody>
      </p:sp>
    </p:spTree>
    <p:extLst>
      <p:ext uri="{BB962C8B-B14F-4D97-AF65-F5344CB8AC3E}">
        <p14:creationId xmlns:p14="http://schemas.microsoft.com/office/powerpoint/2010/main" val="18015124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26</a:t>
            </a:fld>
            <a:endParaRPr lang="en-US" dirty="0"/>
          </a:p>
        </p:txBody>
      </p:sp>
    </p:spTree>
    <p:extLst>
      <p:ext uri="{BB962C8B-B14F-4D97-AF65-F5344CB8AC3E}">
        <p14:creationId xmlns:p14="http://schemas.microsoft.com/office/powerpoint/2010/main" val="4047180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6</a:t>
            </a:fld>
            <a:endParaRPr lang="en-US" dirty="0"/>
          </a:p>
        </p:txBody>
      </p:sp>
    </p:spTree>
    <p:extLst>
      <p:ext uri="{BB962C8B-B14F-4D97-AF65-F5344CB8AC3E}">
        <p14:creationId xmlns:p14="http://schemas.microsoft.com/office/powerpoint/2010/main" val="12195440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7</a:t>
            </a:fld>
            <a:endParaRPr lang="en-US" dirty="0"/>
          </a:p>
        </p:txBody>
      </p:sp>
    </p:spTree>
    <p:extLst>
      <p:ext uri="{BB962C8B-B14F-4D97-AF65-F5344CB8AC3E}">
        <p14:creationId xmlns:p14="http://schemas.microsoft.com/office/powerpoint/2010/main" val="26523357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8</a:t>
            </a:fld>
            <a:endParaRPr lang="en-US" dirty="0"/>
          </a:p>
        </p:txBody>
      </p:sp>
    </p:spTree>
    <p:extLst>
      <p:ext uri="{BB962C8B-B14F-4D97-AF65-F5344CB8AC3E}">
        <p14:creationId xmlns:p14="http://schemas.microsoft.com/office/powerpoint/2010/main" val="293440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10</a:t>
            </a:fld>
            <a:endParaRPr lang="en-US" dirty="0"/>
          </a:p>
        </p:txBody>
      </p:sp>
    </p:spTree>
    <p:extLst>
      <p:ext uri="{BB962C8B-B14F-4D97-AF65-F5344CB8AC3E}">
        <p14:creationId xmlns:p14="http://schemas.microsoft.com/office/powerpoint/2010/main" val="3477679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11</a:t>
            </a:fld>
            <a:endParaRPr lang="en-US" dirty="0"/>
          </a:p>
        </p:txBody>
      </p:sp>
    </p:spTree>
    <p:extLst>
      <p:ext uri="{BB962C8B-B14F-4D97-AF65-F5344CB8AC3E}">
        <p14:creationId xmlns:p14="http://schemas.microsoft.com/office/powerpoint/2010/main" val="12141567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13</a:t>
            </a:fld>
            <a:endParaRPr lang="en-US" dirty="0"/>
          </a:p>
        </p:txBody>
      </p:sp>
    </p:spTree>
    <p:extLst>
      <p:ext uri="{BB962C8B-B14F-4D97-AF65-F5344CB8AC3E}">
        <p14:creationId xmlns:p14="http://schemas.microsoft.com/office/powerpoint/2010/main" val="12261028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pPr/>
              <a:t>14</a:t>
            </a:fld>
            <a:endParaRPr lang="en-US" dirty="0"/>
          </a:p>
        </p:txBody>
      </p:sp>
    </p:spTree>
    <p:extLst>
      <p:ext uri="{BB962C8B-B14F-4D97-AF65-F5344CB8AC3E}">
        <p14:creationId xmlns:p14="http://schemas.microsoft.com/office/powerpoint/2010/main" val="63940384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print">
            <a:extLst>
              <a:ext uri="{28A0092B-C50C-407E-A947-70E740481C1C}">
                <a14:useLocalDpi xmlns:a14="http://schemas.microsoft.com/office/drawing/2010/main" val="0"/>
              </a:ext>
            </a:extLst>
          </a:blip>
          <a:srcRect l="910" t="8385" r="4573" b="2804"/>
          <a:stretch/>
        </p:blipFill>
        <p:spPr>
          <a:xfrm>
            <a:off x="0" y="11338"/>
            <a:ext cx="9144000" cy="4727734"/>
          </a:xfrm>
          <a:prstGeom prst="rect">
            <a:avLst/>
          </a:prstGeom>
        </p:spPr>
      </p:pic>
      <p:sp>
        <p:nvSpPr>
          <p:cNvPr id="2" name="Rectangle 1"/>
          <p:cNvSpPr/>
          <p:nvPr userDrawn="1"/>
        </p:nvSpPr>
        <p:spPr>
          <a:xfrm>
            <a:off x="0" y="4752788"/>
            <a:ext cx="9144000" cy="4113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p:cNvSpPr>
            <a:spLocks noGrp="1"/>
          </p:cNvSpPr>
          <p:nvPr>
            <p:ph type="ctrTitle" hasCustomPrompt="1"/>
          </p:nvPr>
        </p:nvSpPr>
        <p:spPr>
          <a:xfrm>
            <a:off x="381000" y="1538380"/>
            <a:ext cx="4800601" cy="1550670"/>
          </a:xfrm>
          <a:prstGeom prst="rect">
            <a:avLst/>
          </a:prstGeom>
        </p:spPr>
        <p:txBody>
          <a:bodyPr lIns="0" tIns="0" rIns="0" bIns="0" anchor="t" anchorCtr="0">
            <a:normAutofit/>
          </a:bodyPr>
          <a:lstStyle>
            <a:lvl1pPr marL="0" marR="0" indent="0" algn="l" defTabSz="685800" rtl="0" eaLnBrk="1" fontAlgn="auto" latinLnBrk="0" hangingPunct="1">
              <a:lnSpc>
                <a:spcPct val="90000"/>
              </a:lnSpc>
              <a:spcBef>
                <a:spcPct val="0"/>
              </a:spcBef>
              <a:spcAft>
                <a:spcPts val="0"/>
              </a:spcAft>
              <a:buClrTx/>
              <a:buSzTx/>
              <a:buFontTx/>
              <a:buNone/>
              <a:tabLst/>
              <a:defRPr sz="2600" b="0">
                <a:solidFill>
                  <a:schemeClr val="tx1"/>
                </a:solidFill>
              </a:defRPr>
            </a:lvl1pPr>
          </a:lstStyle>
          <a:p>
            <a:r>
              <a:rPr lang="en-US" dirty="0"/>
              <a:t>Click to edit Master </a:t>
            </a:r>
            <a:br>
              <a:rPr lang="en-US" dirty="0"/>
            </a:br>
            <a:r>
              <a:rPr lang="en-US" dirty="0"/>
              <a:t>title style</a:t>
            </a:r>
          </a:p>
        </p:txBody>
      </p:sp>
      <p:sp>
        <p:nvSpPr>
          <p:cNvPr id="9" name="TextBox 8"/>
          <p:cNvSpPr txBox="1"/>
          <p:nvPr userDrawn="1"/>
        </p:nvSpPr>
        <p:spPr>
          <a:xfrm>
            <a:off x="381001" y="4002817"/>
            <a:ext cx="1981199" cy="369332"/>
          </a:xfrm>
          <a:prstGeom prst="rect">
            <a:avLst/>
          </a:prstGeom>
          <a:noFill/>
        </p:spPr>
        <p:txBody>
          <a:bodyPr wrap="square" lIns="0" tIns="0" rIns="0" bIns="0" rtlCol="0">
            <a:spAutoFit/>
          </a:bodyPr>
          <a:lstStyle/>
          <a:p>
            <a:r>
              <a:rPr lang="en-US" sz="800" dirty="0">
                <a:solidFill>
                  <a:schemeClr val="bg2"/>
                </a:solidFill>
                <a:latin typeface="Arial" panose="020B0604020202020204" pitchFamily="34" charset="0"/>
                <a:cs typeface="Arial" panose="020B0604020202020204" pitchFamily="34" charset="0"/>
              </a:rPr>
              <a:t>Software Engineering Institute</a:t>
            </a:r>
          </a:p>
          <a:p>
            <a:r>
              <a:rPr lang="en-US" sz="800" dirty="0">
                <a:solidFill>
                  <a:schemeClr val="bg2"/>
                </a:solidFill>
                <a:latin typeface="Arial" panose="020B0604020202020204" pitchFamily="34" charset="0"/>
                <a:cs typeface="Arial" panose="020B0604020202020204" pitchFamily="34" charset="0"/>
              </a:rPr>
              <a:t>Carnegie Mellon University</a:t>
            </a:r>
          </a:p>
          <a:p>
            <a:r>
              <a:rPr lang="en-US" sz="800" dirty="0">
                <a:solidFill>
                  <a:schemeClr val="bg2"/>
                </a:solidFill>
                <a:latin typeface="Arial" panose="020B0604020202020204" pitchFamily="34" charset="0"/>
                <a:cs typeface="Arial" panose="020B0604020202020204" pitchFamily="34" charset="0"/>
              </a:rPr>
              <a:t>Pittsburgh, PA  15213</a:t>
            </a:r>
          </a:p>
        </p:txBody>
      </p:sp>
      <p:sp>
        <p:nvSpPr>
          <p:cNvPr id="10" name="Subtitle 2"/>
          <p:cNvSpPr>
            <a:spLocks noGrp="1"/>
          </p:cNvSpPr>
          <p:nvPr>
            <p:ph type="subTitle" idx="1"/>
          </p:nvPr>
        </p:nvSpPr>
        <p:spPr>
          <a:xfrm>
            <a:off x="381001" y="3243565"/>
            <a:ext cx="3390900" cy="615950"/>
          </a:xfrm>
          <a:prstGeom prst="rect">
            <a:avLst/>
          </a:prstGeom>
        </p:spPr>
        <p:txBody>
          <a:bodyPr lIns="0" tIns="0" rIns="0" bIns="0">
            <a:normAutofit/>
          </a:bodyPr>
          <a:lstStyle>
            <a:lvl1pPr marL="0" indent="0" algn="l">
              <a:buNone/>
              <a:defRPr sz="12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7" name="TextBox 6"/>
          <p:cNvSpPr txBox="1"/>
          <p:nvPr userDrawn="1"/>
        </p:nvSpPr>
        <p:spPr>
          <a:xfrm>
            <a:off x="6057900" y="4833649"/>
            <a:ext cx="2095500" cy="138499"/>
          </a:xfrm>
          <a:prstGeom prst="rect">
            <a:avLst/>
          </a:prstGeom>
          <a:noFill/>
        </p:spPr>
        <p:txBody>
          <a:bodyPr wrap="square" lIns="0" tIns="0" rIns="0" bIns="0" rtlCol="0">
            <a:spAutoFit/>
          </a:bodyPr>
          <a:lstStyle/>
          <a:p>
            <a:r>
              <a:rPr lang="en-US" sz="450" dirty="0" smtClean="0">
                <a:solidFill>
                  <a:srgbClr val="000000"/>
                </a:solidFill>
                <a:latin typeface="Arial"/>
                <a:cs typeface="Arial"/>
              </a:rPr>
              <a:t>[DISTRIBUTION STATEMENT A] This material has been approved for public release and unlimited distribution.</a:t>
            </a:r>
            <a:r>
              <a:rPr lang="en-US" sz="375" dirty="0" smtClean="0">
                <a:solidFill>
                  <a:srgbClr val="000000"/>
                </a:solidFill>
                <a:latin typeface="Arial"/>
                <a:cs typeface="Arial"/>
              </a:rPr>
              <a:t>]</a:t>
            </a:r>
            <a:endParaRPr lang="en-US" sz="375" dirty="0">
              <a:solidFill>
                <a:srgbClr val="000000"/>
              </a:solidFill>
              <a:latin typeface="Arial"/>
              <a:cs typeface="Arial"/>
            </a:endParaRPr>
          </a:p>
        </p:txBody>
      </p:sp>
      <p:sp>
        <p:nvSpPr>
          <p:cNvPr id="8" name="Rectangle 7"/>
          <p:cNvSpPr/>
          <p:nvPr userDrawn="1"/>
        </p:nvSpPr>
        <p:spPr>
          <a:xfrm>
            <a:off x="0" y="4739072"/>
            <a:ext cx="9144000" cy="1371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81000" y="4836583"/>
            <a:ext cx="1435608" cy="243783"/>
          </a:xfrm>
          <a:prstGeom prst="rect">
            <a:avLst/>
          </a:prstGeom>
        </p:spPr>
      </p:pic>
    </p:spTree>
    <p:extLst>
      <p:ext uri="{BB962C8B-B14F-4D97-AF65-F5344CB8AC3E}">
        <p14:creationId xmlns:p14="http://schemas.microsoft.com/office/powerpoint/2010/main" val="198569645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Content Placeholder 3"/>
          <p:cNvSpPr>
            <a:spLocks noGrp="1"/>
          </p:cNvSpPr>
          <p:nvPr>
            <p:ph sz="half" idx="2"/>
          </p:nvPr>
        </p:nvSpPr>
        <p:spPr>
          <a:xfrm>
            <a:off x="3238501" y="807673"/>
            <a:ext cx="5486399" cy="3764327"/>
          </a:xfrm>
        </p:spPr>
        <p:txBody>
          <a:bodyPr/>
          <a:lstStyle>
            <a:lvl1pPr>
              <a:defRPr b="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8" name="Text Placeholder 7"/>
          <p:cNvSpPr>
            <a:spLocks noGrp="1"/>
          </p:cNvSpPr>
          <p:nvPr>
            <p:ph type="body" sz="quarter" idx="10" hasCustomPrompt="1"/>
          </p:nvPr>
        </p:nvSpPr>
        <p:spPr>
          <a:xfrm>
            <a:off x="381000" y="32031"/>
            <a:ext cx="5524500" cy="106859"/>
          </a:xfrm>
        </p:spPr>
        <p:txBody>
          <a:bodyPr anchor="t" anchorCtr="0">
            <a:noAutofit/>
          </a:bodyPr>
          <a:lstStyle>
            <a:lvl1pPr marL="0" indent="0" algn="l" defTabSz="685800" rtl="0" eaLnBrk="1" latinLnBrk="0" hangingPunct="1">
              <a:lnSpc>
                <a:spcPct val="100000"/>
              </a:lnSpc>
              <a:spcBef>
                <a:spcPts val="750"/>
              </a:spcBef>
              <a:buFont typeface="Arial" panose="020B0604020202020204" pitchFamily="34" charset="0"/>
              <a:buNone/>
              <a:defRPr lang="en-US" sz="675"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10" name="Picture Placeholder 9"/>
          <p:cNvSpPr>
            <a:spLocks noGrp="1"/>
          </p:cNvSpPr>
          <p:nvPr>
            <p:ph type="pic" sz="quarter" idx="11" hasCustomPrompt="1"/>
          </p:nvPr>
        </p:nvSpPr>
        <p:spPr>
          <a:xfrm>
            <a:off x="8657616" y="0"/>
            <a:ext cx="486383" cy="480060"/>
          </a:xfrm>
        </p:spPr>
        <p:txBody>
          <a:bodyPr anchor="ctr" anchorCtr="0">
            <a:normAutofit/>
          </a:bodyPr>
          <a:lstStyle>
            <a:lvl1pPr algn="ctr">
              <a:defRPr sz="600"/>
            </a:lvl1pPr>
          </a:lstStyle>
          <a:p>
            <a:r>
              <a:rPr lang="en-US" dirty="0"/>
              <a:t>Picture (Optional)</a:t>
            </a:r>
          </a:p>
        </p:txBody>
      </p:sp>
    </p:spTree>
    <p:extLst>
      <p:ext uri="{BB962C8B-B14F-4D97-AF65-F5344CB8AC3E}">
        <p14:creationId xmlns:p14="http://schemas.microsoft.com/office/powerpoint/2010/main" val="3355324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381001" y="924503"/>
            <a:ext cx="8340968" cy="366265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Picture Placeholder 9"/>
          <p:cNvSpPr>
            <a:spLocks noGrp="1"/>
          </p:cNvSpPr>
          <p:nvPr>
            <p:ph type="pic" sz="quarter" idx="11" hasCustomPrompt="1"/>
          </p:nvPr>
        </p:nvSpPr>
        <p:spPr>
          <a:xfrm>
            <a:off x="8657616" y="0"/>
            <a:ext cx="486383" cy="480060"/>
          </a:xfrm>
        </p:spPr>
        <p:txBody>
          <a:bodyPr anchor="ctr" anchorCtr="0">
            <a:normAutofit/>
          </a:bodyPr>
          <a:lstStyle>
            <a:lvl1pPr algn="ctr">
              <a:defRPr sz="600"/>
            </a:lvl1pPr>
          </a:lstStyle>
          <a:p>
            <a:r>
              <a:rPr lang="en-US" dirty="0"/>
              <a:t>Picture (Optional)</a:t>
            </a:r>
          </a:p>
        </p:txBody>
      </p:sp>
      <p:sp>
        <p:nvSpPr>
          <p:cNvPr id="6" name="Text Placeholder 7"/>
          <p:cNvSpPr>
            <a:spLocks noGrp="1"/>
          </p:cNvSpPr>
          <p:nvPr>
            <p:ph type="body" sz="quarter" idx="10" hasCustomPrompt="1"/>
          </p:nvPr>
        </p:nvSpPr>
        <p:spPr>
          <a:xfrm>
            <a:off x="381000" y="32031"/>
            <a:ext cx="5524500" cy="106859"/>
          </a:xfrm>
        </p:spPr>
        <p:txBody>
          <a:bodyPr anchor="t" anchorCtr="0">
            <a:noAutofit/>
          </a:bodyPr>
          <a:lstStyle>
            <a:lvl1pPr marL="0" indent="0" algn="l" defTabSz="685800" rtl="0" eaLnBrk="1" latinLnBrk="0" hangingPunct="1">
              <a:lnSpc>
                <a:spcPct val="100000"/>
              </a:lnSpc>
              <a:spcBef>
                <a:spcPts val="750"/>
              </a:spcBef>
              <a:buFont typeface="Arial" panose="020B0604020202020204" pitchFamily="34" charset="0"/>
              <a:buNone/>
              <a:defRPr lang="en-US" sz="675"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Tree>
    <p:extLst>
      <p:ext uri="{BB962C8B-B14F-4D97-AF65-F5344CB8AC3E}">
        <p14:creationId xmlns:p14="http://schemas.microsoft.com/office/powerpoint/2010/main" val="863515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1000" y="918186"/>
            <a:ext cx="4114800" cy="3699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4" name="Content Placeholder 3"/>
          <p:cNvSpPr>
            <a:spLocks noGrp="1"/>
          </p:cNvSpPr>
          <p:nvPr>
            <p:ph sz="half" idx="2"/>
          </p:nvPr>
        </p:nvSpPr>
        <p:spPr>
          <a:xfrm>
            <a:off x="4648201" y="918186"/>
            <a:ext cx="4076699" cy="3699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7"/>
          <p:cNvSpPr>
            <a:spLocks noGrp="1"/>
          </p:cNvSpPr>
          <p:nvPr>
            <p:ph type="body" sz="quarter" idx="10" hasCustomPrompt="1"/>
          </p:nvPr>
        </p:nvSpPr>
        <p:spPr>
          <a:xfrm>
            <a:off x="381000" y="32031"/>
            <a:ext cx="5524500" cy="106859"/>
          </a:xfrm>
        </p:spPr>
        <p:txBody>
          <a:bodyPr anchor="t" anchorCtr="0">
            <a:noAutofit/>
          </a:bodyPr>
          <a:lstStyle>
            <a:lvl1pPr marL="0" indent="0" algn="l" defTabSz="685800" rtl="0" eaLnBrk="1" latinLnBrk="0" hangingPunct="1">
              <a:lnSpc>
                <a:spcPct val="100000"/>
              </a:lnSpc>
              <a:spcBef>
                <a:spcPts val="750"/>
              </a:spcBef>
              <a:buFont typeface="Arial" panose="020B0604020202020204" pitchFamily="34" charset="0"/>
              <a:buNone/>
              <a:defRPr lang="en-US" sz="675"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10" name="Picture Placeholder 9"/>
          <p:cNvSpPr>
            <a:spLocks noGrp="1"/>
          </p:cNvSpPr>
          <p:nvPr>
            <p:ph type="pic" sz="quarter" idx="11" hasCustomPrompt="1"/>
          </p:nvPr>
        </p:nvSpPr>
        <p:spPr>
          <a:xfrm>
            <a:off x="8657616" y="0"/>
            <a:ext cx="486383" cy="480060"/>
          </a:xfrm>
        </p:spPr>
        <p:txBody>
          <a:bodyPr anchor="ctr" anchorCtr="0">
            <a:normAutofit/>
          </a:bodyPr>
          <a:lstStyle>
            <a:lvl1pPr algn="ctr">
              <a:defRPr sz="600"/>
            </a:lvl1pPr>
          </a:lstStyle>
          <a:p>
            <a:r>
              <a:rPr lang="en-US" dirty="0"/>
              <a:t>Picture (Optional)</a:t>
            </a:r>
          </a:p>
        </p:txBody>
      </p:sp>
    </p:spTree>
    <p:extLst>
      <p:ext uri="{BB962C8B-B14F-4D97-AF65-F5344CB8AC3E}">
        <p14:creationId xmlns:p14="http://schemas.microsoft.com/office/powerpoint/2010/main" val="13670204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2" name="Title 1"/>
          <p:cNvSpPr>
            <a:spLocks noGrp="1"/>
          </p:cNvSpPr>
          <p:nvPr>
            <p:ph type="title"/>
          </p:nvPr>
        </p:nvSpPr>
        <p:spPr>
          <a:xfrm>
            <a:off x="381000" y="171740"/>
            <a:ext cx="7620000" cy="68550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1000" y="918186"/>
            <a:ext cx="2705100" cy="370433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8" name="Content Placeholder 2"/>
          <p:cNvSpPr>
            <a:spLocks noGrp="1"/>
          </p:cNvSpPr>
          <p:nvPr>
            <p:ph sz="half" idx="13"/>
          </p:nvPr>
        </p:nvSpPr>
        <p:spPr>
          <a:xfrm>
            <a:off x="3238501" y="918186"/>
            <a:ext cx="2666999" cy="370433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2"/>
          <p:cNvSpPr>
            <a:spLocks noGrp="1"/>
          </p:cNvSpPr>
          <p:nvPr>
            <p:ph sz="half" idx="14"/>
          </p:nvPr>
        </p:nvSpPr>
        <p:spPr>
          <a:xfrm>
            <a:off x="6057900" y="918186"/>
            <a:ext cx="2667000" cy="370433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7"/>
          <p:cNvSpPr>
            <a:spLocks noGrp="1"/>
          </p:cNvSpPr>
          <p:nvPr>
            <p:ph type="body" sz="quarter" idx="10" hasCustomPrompt="1"/>
          </p:nvPr>
        </p:nvSpPr>
        <p:spPr>
          <a:xfrm>
            <a:off x="381000" y="32031"/>
            <a:ext cx="5524500" cy="106859"/>
          </a:xfrm>
        </p:spPr>
        <p:txBody>
          <a:bodyPr anchor="t" anchorCtr="0">
            <a:noAutofit/>
          </a:bodyPr>
          <a:lstStyle>
            <a:lvl1pPr marL="0" indent="0" algn="l" defTabSz="685800" rtl="0" eaLnBrk="1" latinLnBrk="0" hangingPunct="1">
              <a:lnSpc>
                <a:spcPct val="100000"/>
              </a:lnSpc>
              <a:spcBef>
                <a:spcPts val="750"/>
              </a:spcBef>
              <a:buFont typeface="Arial" panose="020B0604020202020204" pitchFamily="34" charset="0"/>
              <a:buNone/>
              <a:defRPr lang="en-US" sz="675"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13" name="Picture Placeholder 9"/>
          <p:cNvSpPr>
            <a:spLocks noGrp="1"/>
          </p:cNvSpPr>
          <p:nvPr>
            <p:ph type="pic" sz="quarter" idx="11" hasCustomPrompt="1"/>
          </p:nvPr>
        </p:nvSpPr>
        <p:spPr>
          <a:xfrm>
            <a:off x="8657616" y="0"/>
            <a:ext cx="486383" cy="480060"/>
          </a:xfrm>
        </p:spPr>
        <p:txBody>
          <a:bodyPr anchor="ctr" anchorCtr="0">
            <a:normAutofit/>
          </a:bodyPr>
          <a:lstStyle>
            <a:lvl1pPr algn="ctr">
              <a:defRPr sz="600"/>
            </a:lvl1pPr>
          </a:lstStyle>
          <a:p>
            <a:r>
              <a:rPr lang="en-US" dirty="0"/>
              <a:t>Picture (Optional)</a:t>
            </a:r>
          </a:p>
        </p:txBody>
      </p:sp>
    </p:spTree>
    <p:extLst>
      <p:ext uri="{BB962C8B-B14F-4D97-AF65-F5344CB8AC3E}">
        <p14:creationId xmlns:p14="http://schemas.microsoft.com/office/powerpoint/2010/main" val="1487128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our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1000" y="915259"/>
            <a:ext cx="1981200" cy="3717291"/>
          </a:xfrm>
        </p:spPr>
        <p:txBody>
          <a:bodyPr/>
          <a:lstStyle>
            <a:lvl1pPr>
              <a:defRPr sz="1400"/>
            </a:lvl1pPr>
            <a:lvl2pPr>
              <a:spcBef>
                <a:spcPts val="200"/>
              </a:spcBef>
              <a:defRPr sz="1400"/>
            </a:lvl2pPr>
            <a:lvl3pPr>
              <a:spcBef>
                <a:spcPts val="200"/>
              </a:spcBef>
              <a:defRPr sz="1200"/>
            </a:lvl3pPr>
            <a:lvl4pPr>
              <a:spcBef>
                <a:spcPts val="200"/>
              </a:spcBef>
              <a:defRPr sz="1200"/>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7"/>
          <p:cNvSpPr>
            <a:spLocks noGrp="1"/>
          </p:cNvSpPr>
          <p:nvPr>
            <p:ph type="body" sz="quarter" idx="10" hasCustomPrompt="1"/>
          </p:nvPr>
        </p:nvSpPr>
        <p:spPr>
          <a:xfrm>
            <a:off x="381000" y="32031"/>
            <a:ext cx="5524500" cy="106859"/>
          </a:xfrm>
        </p:spPr>
        <p:txBody>
          <a:bodyPr anchor="t" anchorCtr="0">
            <a:noAutofit/>
          </a:bodyPr>
          <a:lstStyle>
            <a:lvl1pPr marL="0" indent="0" algn="l" defTabSz="685800" rtl="0" eaLnBrk="1" latinLnBrk="0" hangingPunct="1">
              <a:lnSpc>
                <a:spcPct val="100000"/>
              </a:lnSpc>
              <a:spcBef>
                <a:spcPts val="750"/>
              </a:spcBef>
              <a:buFont typeface="Arial" panose="020B0604020202020204" pitchFamily="34" charset="0"/>
              <a:buNone/>
              <a:defRPr lang="en-US" sz="675"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15" name="Picture Placeholder 9"/>
          <p:cNvSpPr>
            <a:spLocks noGrp="1"/>
          </p:cNvSpPr>
          <p:nvPr>
            <p:ph type="pic" sz="quarter" idx="11" hasCustomPrompt="1"/>
          </p:nvPr>
        </p:nvSpPr>
        <p:spPr>
          <a:xfrm>
            <a:off x="8657616" y="0"/>
            <a:ext cx="486383" cy="480060"/>
          </a:xfrm>
        </p:spPr>
        <p:txBody>
          <a:bodyPr anchor="ctr" anchorCtr="0">
            <a:normAutofit/>
          </a:bodyPr>
          <a:lstStyle>
            <a:lvl1pPr algn="ctr">
              <a:defRPr sz="600"/>
            </a:lvl1pPr>
          </a:lstStyle>
          <a:p>
            <a:r>
              <a:rPr lang="en-US" dirty="0"/>
              <a:t>Picture (Optional)</a:t>
            </a:r>
          </a:p>
        </p:txBody>
      </p:sp>
      <p:sp>
        <p:nvSpPr>
          <p:cNvPr id="17" name="Content Placeholder 2"/>
          <p:cNvSpPr>
            <a:spLocks noGrp="1"/>
          </p:cNvSpPr>
          <p:nvPr>
            <p:ph sz="half" idx="12"/>
          </p:nvPr>
        </p:nvSpPr>
        <p:spPr>
          <a:xfrm>
            <a:off x="2514600" y="915259"/>
            <a:ext cx="1981200" cy="3717291"/>
          </a:xfrm>
        </p:spPr>
        <p:txBody>
          <a:bodyPr/>
          <a:lstStyle>
            <a:lvl1pPr>
              <a:defRPr sz="1400"/>
            </a:lvl1pPr>
            <a:lvl2pPr>
              <a:spcBef>
                <a:spcPts val="200"/>
              </a:spcBef>
              <a:defRPr sz="1400"/>
            </a:lvl2pPr>
            <a:lvl3pPr>
              <a:spcBef>
                <a:spcPts val="200"/>
              </a:spcBef>
              <a:defRPr sz="1200"/>
            </a:lvl3pPr>
            <a:lvl4pPr>
              <a:spcBef>
                <a:spcPts val="200"/>
              </a:spcBef>
              <a:defRPr sz="1200"/>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9" name="Content Placeholder 2"/>
          <p:cNvSpPr>
            <a:spLocks noGrp="1"/>
          </p:cNvSpPr>
          <p:nvPr>
            <p:ph sz="half" idx="13"/>
          </p:nvPr>
        </p:nvSpPr>
        <p:spPr>
          <a:xfrm>
            <a:off x="4648200" y="915259"/>
            <a:ext cx="1981200" cy="3717291"/>
          </a:xfrm>
        </p:spPr>
        <p:txBody>
          <a:bodyPr/>
          <a:lstStyle>
            <a:lvl1pPr>
              <a:defRPr sz="1400"/>
            </a:lvl1pPr>
            <a:lvl2pPr>
              <a:spcBef>
                <a:spcPts val="200"/>
              </a:spcBef>
              <a:defRPr sz="1400"/>
            </a:lvl2pPr>
            <a:lvl3pPr>
              <a:spcBef>
                <a:spcPts val="200"/>
              </a:spcBef>
              <a:defRPr sz="1200"/>
            </a:lvl3pPr>
            <a:lvl4pPr>
              <a:spcBef>
                <a:spcPts val="200"/>
              </a:spcBef>
              <a:defRPr sz="1200"/>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20" name="Content Placeholder 2"/>
          <p:cNvSpPr>
            <a:spLocks noGrp="1"/>
          </p:cNvSpPr>
          <p:nvPr>
            <p:ph sz="half" idx="14"/>
          </p:nvPr>
        </p:nvSpPr>
        <p:spPr>
          <a:xfrm>
            <a:off x="6781800" y="915259"/>
            <a:ext cx="1943100" cy="3717291"/>
          </a:xfrm>
        </p:spPr>
        <p:txBody>
          <a:bodyPr/>
          <a:lstStyle>
            <a:lvl1pPr>
              <a:defRPr sz="1400"/>
            </a:lvl1pPr>
            <a:lvl2pPr>
              <a:spcBef>
                <a:spcPts val="200"/>
              </a:spcBef>
              <a:defRPr sz="1400"/>
            </a:lvl2pPr>
            <a:lvl3pPr>
              <a:spcBef>
                <a:spcPts val="200"/>
              </a:spcBef>
              <a:defRPr sz="1200"/>
            </a:lvl3pPr>
            <a:lvl4pPr>
              <a:spcBef>
                <a:spcPts val="200"/>
              </a:spcBef>
              <a:defRPr sz="1200"/>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39750949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inor Column">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81000" y="971550"/>
            <a:ext cx="2705100" cy="3543300"/>
          </a:xfrm>
          <a:solidFill>
            <a:schemeClr val="bg1">
              <a:lumMod val="95000"/>
            </a:schemeClr>
          </a:solidFill>
        </p:spPr>
        <p:txBody>
          <a:bodyPr/>
          <a:lstStyle>
            <a:lvl1pPr>
              <a:defRPr/>
            </a:lvl1pPr>
          </a:lstStyle>
          <a:p>
            <a:pPr lvl="0"/>
            <a:r>
              <a:rPr lang="en-US" dirty="0"/>
              <a:t>Click to insert Image or Table</a:t>
            </a:r>
          </a:p>
        </p:txBody>
      </p:sp>
      <p:sp>
        <p:nvSpPr>
          <p:cNvPr id="4" name="Content Placeholder 3"/>
          <p:cNvSpPr>
            <a:spLocks noGrp="1"/>
          </p:cNvSpPr>
          <p:nvPr>
            <p:ph sz="half" idx="2"/>
          </p:nvPr>
        </p:nvSpPr>
        <p:spPr>
          <a:xfrm>
            <a:off x="3238501" y="918187"/>
            <a:ext cx="5486399" cy="368917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8" name="Title 7"/>
          <p:cNvSpPr>
            <a:spLocks noGrp="1"/>
          </p:cNvSpPr>
          <p:nvPr>
            <p:ph type="title"/>
          </p:nvPr>
        </p:nvSpPr>
        <p:spPr/>
        <p:txBody>
          <a:bodyPr/>
          <a:lstStyle/>
          <a:p>
            <a:r>
              <a:rPr lang="en-US" smtClean="0"/>
              <a:t>Click to edit Master title style</a:t>
            </a:r>
            <a:endParaRPr lang="en-US"/>
          </a:p>
        </p:txBody>
      </p:sp>
      <p:sp>
        <p:nvSpPr>
          <p:cNvPr id="7" name="Text Placeholder 7"/>
          <p:cNvSpPr>
            <a:spLocks noGrp="1"/>
          </p:cNvSpPr>
          <p:nvPr>
            <p:ph type="body" sz="quarter" idx="10" hasCustomPrompt="1"/>
          </p:nvPr>
        </p:nvSpPr>
        <p:spPr>
          <a:xfrm>
            <a:off x="381000" y="32031"/>
            <a:ext cx="5524500" cy="106859"/>
          </a:xfrm>
        </p:spPr>
        <p:txBody>
          <a:bodyPr anchor="t" anchorCtr="0">
            <a:noAutofit/>
          </a:bodyPr>
          <a:lstStyle>
            <a:lvl1pPr marL="0" indent="0" algn="l" defTabSz="685800" rtl="0" eaLnBrk="1" latinLnBrk="0" hangingPunct="1">
              <a:lnSpc>
                <a:spcPct val="100000"/>
              </a:lnSpc>
              <a:spcBef>
                <a:spcPts val="750"/>
              </a:spcBef>
              <a:buFont typeface="Arial" panose="020B0604020202020204" pitchFamily="34" charset="0"/>
              <a:buNone/>
              <a:defRPr lang="en-US" sz="675"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11" name="Picture Placeholder 9"/>
          <p:cNvSpPr>
            <a:spLocks noGrp="1"/>
          </p:cNvSpPr>
          <p:nvPr>
            <p:ph type="pic" sz="quarter" idx="11" hasCustomPrompt="1"/>
          </p:nvPr>
        </p:nvSpPr>
        <p:spPr>
          <a:xfrm>
            <a:off x="8657616" y="0"/>
            <a:ext cx="486383" cy="480060"/>
          </a:xfrm>
        </p:spPr>
        <p:txBody>
          <a:bodyPr anchor="ctr" anchorCtr="0">
            <a:normAutofit/>
          </a:bodyPr>
          <a:lstStyle>
            <a:lvl1pPr algn="ctr">
              <a:defRPr sz="600"/>
            </a:lvl1pPr>
          </a:lstStyle>
          <a:p>
            <a:r>
              <a:rPr lang="en-US" dirty="0"/>
              <a:t>Picture (Optional)</a:t>
            </a:r>
          </a:p>
        </p:txBody>
      </p:sp>
    </p:spTree>
    <p:extLst>
      <p:ext uri="{BB962C8B-B14F-4D97-AF65-F5344CB8AC3E}">
        <p14:creationId xmlns:p14="http://schemas.microsoft.com/office/powerpoint/2010/main" val="3024659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ajor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hasCustomPrompt="1"/>
          </p:nvPr>
        </p:nvSpPr>
        <p:spPr>
          <a:xfrm>
            <a:off x="381001" y="967763"/>
            <a:ext cx="5524499" cy="3547087"/>
          </a:xfrm>
          <a:solidFill>
            <a:schemeClr val="bg1">
              <a:lumMod val="95000"/>
            </a:schemeClr>
          </a:solidFill>
        </p:spPr>
        <p:txBody>
          <a:bodyPr/>
          <a:lstStyle>
            <a:lvl1pPr>
              <a:defRPr/>
            </a:lvl1pPr>
          </a:lstStyle>
          <a:p>
            <a:pPr lvl="0"/>
            <a:r>
              <a:rPr lang="en-US" dirty="0"/>
              <a:t>Click to insert Image or Table</a:t>
            </a:r>
          </a:p>
        </p:txBody>
      </p:sp>
      <p:sp>
        <p:nvSpPr>
          <p:cNvPr id="4" name="Content Placeholder 3"/>
          <p:cNvSpPr>
            <a:spLocks noGrp="1"/>
          </p:cNvSpPr>
          <p:nvPr>
            <p:ph sz="half" idx="2"/>
          </p:nvPr>
        </p:nvSpPr>
        <p:spPr>
          <a:xfrm>
            <a:off x="6057901" y="918187"/>
            <a:ext cx="2666999" cy="369422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7"/>
          <p:cNvSpPr>
            <a:spLocks noGrp="1"/>
          </p:cNvSpPr>
          <p:nvPr>
            <p:ph type="body" sz="quarter" idx="10" hasCustomPrompt="1"/>
          </p:nvPr>
        </p:nvSpPr>
        <p:spPr>
          <a:xfrm>
            <a:off x="381000" y="32031"/>
            <a:ext cx="5524500" cy="106859"/>
          </a:xfrm>
        </p:spPr>
        <p:txBody>
          <a:bodyPr anchor="t" anchorCtr="0">
            <a:noAutofit/>
          </a:bodyPr>
          <a:lstStyle>
            <a:lvl1pPr marL="0" indent="0" algn="l" defTabSz="685800" rtl="0" eaLnBrk="1" latinLnBrk="0" hangingPunct="1">
              <a:lnSpc>
                <a:spcPct val="100000"/>
              </a:lnSpc>
              <a:spcBef>
                <a:spcPts val="750"/>
              </a:spcBef>
              <a:buFont typeface="Arial" panose="020B0604020202020204" pitchFamily="34" charset="0"/>
              <a:buNone/>
              <a:defRPr lang="en-US" sz="675"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10" name="Picture Placeholder 9"/>
          <p:cNvSpPr>
            <a:spLocks noGrp="1"/>
          </p:cNvSpPr>
          <p:nvPr>
            <p:ph type="pic" sz="quarter" idx="11" hasCustomPrompt="1"/>
          </p:nvPr>
        </p:nvSpPr>
        <p:spPr>
          <a:xfrm>
            <a:off x="8657616" y="0"/>
            <a:ext cx="486383" cy="480060"/>
          </a:xfrm>
        </p:spPr>
        <p:txBody>
          <a:bodyPr anchor="ctr" anchorCtr="0">
            <a:normAutofit/>
          </a:bodyPr>
          <a:lstStyle>
            <a:lvl1pPr algn="ctr">
              <a:defRPr sz="600"/>
            </a:lvl1pPr>
          </a:lstStyle>
          <a:p>
            <a:r>
              <a:rPr lang="en-US" dirty="0"/>
              <a:t>Picture (Optional)</a:t>
            </a:r>
          </a:p>
        </p:txBody>
      </p:sp>
    </p:spTree>
    <p:extLst>
      <p:ext uri="{BB962C8B-B14F-4D97-AF65-F5344CB8AC3E}">
        <p14:creationId xmlns:p14="http://schemas.microsoft.com/office/powerpoint/2010/main" val="3312680162"/>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14C48D38-2ABB-FC4D-8080-E631958601C2}"/>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8385" r="3663" b="2804"/>
          <a:stretch/>
        </p:blipFill>
        <p:spPr>
          <a:xfrm>
            <a:off x="0" y="505097"/>
            <a:ext cx="9144000" cy="4638403"/>
          </a:xfrm>
          <a:prstGeom prst="rect">
            <a:avLst/>
          </a:prstGeom>
        </p:spPr>
      </p:pic>
      <p:sp>
        <p:nvSpPr>
          <p:cNvPr id="7" name="TextBox 6">
            <a:extLst>
              <a:ext uri="{FF2B5EF4-FFF2-40B4-BE49-F238E27FC236}">
                <a16:creationId xmlns:a16="http://schemas.microsoft.com/office/drawing/2014/main" xmlns="" id="{F2137CFC-5E77-CA4F-8CA6-E068941F9F9A}"/>
              </a:ext>
            </a:extLst>
          </p:cNvPr>
          <p:cNvSpPr txBox="1"/>
          <p:nvPr userDrawn="1"/>
        </p:nvSpPr>
        <p:spPr>
          <a:xfrm>
            <a:off x="6057900" y="141626"/>
            <a:ext cx="2095500" cy="138499"/>
          </a:xfrm>
          <a:prstGeom prst="rect">
            <a:avLst/>
          </a:prstGeom>
          <a:noFill/>
        </p:spPr>
        <p:txBody>
          <a:bodyPr wrap="square" lIns="0" tIns="0" rIns="0" bIns="0" rtlCol="0">
            <a:spAutoFit/>
          </a:bodyPr>
          <a:lstStyle/>
          <a:p>
            <a:r>
              <a:rPr lang="en-US" sz="450" dirty="0" smtClean="0">
                <a:solidFill>
                  <a:srgbClr val="000000"/>
                </a:solidFill>
                <a:latin typeface="Arial"/>
                <a:cs typeface="Arial"/>
              </a:rPr>
              <a:t>[DISTRIBUTION STATEMENT A] This material has been approved for public release and unlimited distribution.</a:t>
            </a:r>
            <a:r>
              <a:rPr lang="en-US" sz="375" dirty="0" smtClean="0">
                <a:solidFill>
                  <a:srgbClr val="000000"/>
                </a:solidFill>
                <a:latin typeface="Arial"/>
                <a:cs typeface="Arial"/>
              </a:rPr>
              <a:t>]</a:t>
            </a:r>
            <a:endParaRPr lang="en-US" sz="375" dirty="0">
              <a:solidFill>
                <a:srgbClr val="000000"/>
              </a:solidFill>
              <a:latin typeface="Arial"/>
              <a:cs typeface="Arial"/>
            </a:endParaRPr>
          </a:p>
        </p:txBody>
      </p:sp>
      <p:sp>
        <p:nvSpPr>
          <p:cNvPr id="11" name="Rectangle 10">
            <a:extLst>
              <a:ext uri="{FF2B5EF4-FFF2-40B4-BE49-F238E27FC236}">
                <a16:creationId xmlns:a16="http://schemas.microsoft.com/office/drawing/2014/main" xmlns="" id="{EB1C11B9-3EFF-1F4D-BF45-10D774766DB9}"/>
              </a:ext>
            </a:extLst>
          </p:cNvPr>
          <p:cNvSpPr/>
          <p:nvPr userDrawn="1"/>
        </p:nvSpPr>
        <p:spPr>
          <a:xfrm>
            <a:off x="0" y="492397"/>
            <a:ext cx="9144000" cy="1371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2" name="Picture 11">
            <a:extLst>
              <a:ext uri="{FF2B5EF4-FFF2-40B4-BE49-F238E27FC236}">
                <a16:creationId xmlns:a16="http://schemas.microsoft.com/office/drawing/2014/main" xmlns="" id="{CCDE3EDC-EBA3-3C42-8017-AC4860FA9DB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81000" y="144560"/>
            <a:ext cx="1435608" cy="243783"/>
          </a:xfrm>
          <a:prstGeom prst="rect">
            <a:avLst/>
          </a:prstGeom>
        </p:spPr>
      </p:pic>
      <p:pic>
        <p:nvPicPr>
          <p:cNvPr id="9" name="Picture 8"/>
          <p:cNvPicPr>
            <a:picLocks/>
          </p:cNvPicPr>
          <p:nvPr userDrawn="1"/>
        </p:nvPicPr>
        <p:blipFill>
          <a:blip r:embed="rId4" cstate="screen">
            <a:extLst>
              <a:ext uri="{28A0092B-C50C-407E-A947-70E740481C1C}">
                <a14:useLocalDpi xmlns:a14="http://schemas.microsoft.com/office/drawing/2010/main"/>
              </a:ext>
            </a:extLst>
          </a:blip>
          <a:stretch>
            <a:fillRect/>
          </a:stretch>
        </p:blipFill>
        <p:spPr>
          <a:xfrm>
            <a:off x="381002" y="848868"/>
            <a:ext cx="859536" cy="857471"/>
          </a:xfrm>
          <a:prstGeom prst="rect">
            <a:avLst/>
          </a:prstGeom>
        </p:spPr>
      </p:pic>
      <p:sp>
        <p:nvSpPr>
          <p:cNvPr id="8" name="Title 1"/>
          <p:cNvSpPr>
            <a:spLocks noGrp="1"/>
          </p:cNvSpPr>
          <p:nvPr>
            <p:ph type="ctrTitle" hasCustomPrompt="1"/>
          </p:nvPr>
        </p:nvSpPr>
        <p:spPr>
          <a:xfrm>
            <a:off x="381000" y="2040255"/>
            <a:ext cx="4800601" cy="1550670"/>
          </a:xfrm>
          <a:prstGeom prst="rect">
            <a:avLst/>
          </a:prstGeom>
        </p:spPr>
        <p:txBody>
          <a:bodyPr lIns="0" tIns="0" rIns="0" bIns="0" anchor="t" anchorCtr="0">
            <a:normAutofit/>
          </a:bodyPr>
          <a:lstStyle>
            <a:lvl1pPr marL="0" marR="0" indent="0" algn="l" defTabSz="685800" rtl="0" eaLnBrk="1" fontAlgn="auto" latinLnBrk="0" hangingPunct="1">
              <a:lnSpc>
                <a:spcPct val="90000"/>
              </a:lnSpc>
              <a:spcBef>
                <a:spcPct val="0"/>
              </a:spcBef>
              <a:spcAft>
                <a:spcPts val="0"/>
              </a:spcAft>
              <a:buClrTx/>
              <a:buSzTx/>
              <a:buFontTx/>
              <a:buNone/>
              <a:tabLst/>
              <a:defRPr sz="2600" b="0">
                <a:solidFill>
                  <a:schemeClr val="tx1"/>
                </a:solidFill>
              </a:defRPr>
            </a:lvl1pPr>
          </a:lstStyle>
          <a:p>
            <a:r>
              <a:rPr lang="en-US" dirty="0"/>
              <a:t>Click to edit Master </a:t>
            </a:r>
            <a:br>
              <a:rPr lang="en-US" dirty="0"/>
            </a:br>
            <a:r>
              <a:rPr lang="en-US" dirty="0"/>
              <a:t>title style</a:t>
            </a:r>
          </a:p>
        </p:txBody>
      </p:sp>
      <p:sp>
        <p:nvSpPr>
          <p:cNvPr id="10" name="Subtitle 2"/>
          <p:cNvSpPr>
            <a:spLocks noGrp="1"/>
          </p:cNvSpPr>
          <p:nvPr>
            <p:ph type="subTitle" idx="1"/>
          </p:nvPr>
        </p:nvSpPr>
        <p:spPr>
          <a:xfrm>
            <a:off x="381001" y="3711575"/>
            <a:ext cx="3390900" cy="615950"/>
          </a:xfrm>
          <a:prstGeom prst="rect">
            <a:avLst/>
          </a:prstGeom>
        </p:spPr>
        <p:txBody>
          <a:bodyPr lIns="0" tIns="0" rIns="0" bIns="0">
            <a:normAutofit/>
          </a:bodyPr>
          <a:lstStyle>
            <a:lvl1pPr marL="0" indent="0" algn="l">
              <a:buNone/>
              <a:defRPr sz="12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13" name="TextBox 12"/>
          <p:cNvSpPr txBox="1"/>
          <p:nvPr userDrawn="1"/>
        </p:nvSpPr>
        <p:spPr>
          <a:xfrm>
            <a:off x="381001" y="4470827"/>
            <a:ext cx="1981199" cy="369332"/>
          </a:xfrm>
          <a:prstGeom prst="rect">
            <a:avLst/>
          </a:prstGeom>
          <a:noFill/>
        </p:spPr>
        <p:txBody>
          <a:bodyPr wrap="square" lIns="0" tIns="0" rIns="0" bIns="0" rtlCol="0">
            <a:spAutoFit/>
          </a:bodyPr>
          <a:lstStyle/>
          <a:p>
            <a:r>
              <a:rPr lang="en-US" sz="800" dirty="0">
                <a:solidFill>
                  <a:schemeClr val="bg2"/>
                </a:solidFill>
                <a:latin typeface="Arial" panose="020B0604020202020204" pitchFamily="34" charset="0"/>
                <a:cs typeface="Arial" panose="020B0604020202020204" pitchFamily="34" charset="0"/>
              </a:rPr>
              <a:t>Software Engineering Institute</a:t>
            </a:r>
          </a:p>
          <a:p>
            <a:r>
              <a:rPr lang="en-US" sz="800" dirty="0">
                <a:solidFill>
                  <a:schemeClr val="bg2"/>
                </a:solidFill>
                <a:latin typeface="Arial" panose="020B0604020202020204" pitchFamily="34" charset="0"/>
                <a:cs typeface="Arial" panose="020B0604020202020204" pitchFamily="34" charset="0"/>
              </a:rPr>
              <a:t>Carnegie Mellon University</a:t>
            </a:r>
          </a:p>
          <a:p>
            <a:r>
              <a:rPr lang="en-US" sz="800" dirty="0">
                <a:solidFill>
                  <a:schemeClr val="bg2"/>
                </a:solidFill>
                <a:latin typeface="Arial" panose="020B0604020202020204" pitchFamily="34" charset="0"/>
                <a:cs typeface="Arial" panose="020B0604020202020204" pitchFamily="34" charset="0"/>
              </a:rPr>
              <a:t>Pittsburgh, PA  15213</a:t>
            </a:r>
          </a:p>
        </p:txBody>
      </p:sp>
    </p:spTree>
    <p:extLst>
      <p:ext uri="{BB962C8B-B14F-4D97-AF65-F5344CB8AC3E}">
        <p14:creationId xmlns:p14="http://schemas.microsoft.com/office/powerpoint/2010/main" val="174949327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5CE24A2B-6C1D-054B-A777-D2250132AA74}"/>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8385" r="3663" b="2804"/>
          <a:stretch/>
        </p:blipFill>
        <p:spPr>
          <a:xfrm>
            <a:off x="0" y="505097"/>
            <a:ext cx="9144000" cy="4638403"/>
          </a:xfrm>
          <a:prstGeom prst="rect">
            <a:avLst/>
          </a:prstGeom>
        </p:spPr>
      </p:pic>
      <p:sp>
        <p:nvSpPr>
          <p:cNvPr id="8" name="TextBox 7">
            <a:extLst>
              <a:ext uri="{FF2B5EF4-FFF2-40B4-BE49-F238E27FC236}">
                <a16:creationId xmlns:a16="http://schemas.microsoft.com/office/drawing/2014/main" xmlns="" id="{F59E9332-C992-674C-848F-3F93F3BB1A31}"/>
              </a:ext>
            </a:extLst>
          </p:cNvPr>
          <p:cNvSpPr txBox="1"/>
          <p:nvPr userDrawn="1"/>
        </p:nvSpPr>
        <p:spPr>
          <a:xfrm>
            <a:off x="6057900" y="141626"/>
            <a:ext cx="2095500" cy="138499"/>
          </a:xfrm>
          <a:prstGeom prst="rect">
            <a:avLst/>
          </a:prstGeom>
          <a:noFill/>
        </p:spPr>
        <p:txBody>
          <a:bodyPr wrap="square" lIns="0" tIns="0" rIns="0" bIns="0" rtlCol="0">
            <a:spAutoFit/>
          </a:bodyPr>
          <a:lstStyle/>
          <a:p>
            <a:r>
              <a:rPr lang="en-US" sz="450" dirty="0" smtClean="0">
                <a:solidFill>
                  <a:srgbClr val="000000"/>
                </a:solidFill>
                <a:latin typeface="Arial"/>
                <a:cs typeface="Arial"/>
              </a:rPr>
              <a:t>[DISTRIBUTION STATEMENT A] This material has been approved for public release and unlimited distribution.</a:t>
            </a:r>
            <a:r>
              <a:rPr lang="en-US" sz="375" dirty="0" smtClean="0">
                <a:solidFill>
                  <a:srgbClr val="000000"/>
                </a:solidFill>
                <a:latin typeface="Arial"/>
                <a:cs typeface="Arial"/>
              </a:rPr>
              <a:t>]</a:t>
            </a:r>
            <a:endParaRPr lang="en-US" sz="375" dirty="0">
              <a:solidFill>
                <a:srgbClr val="000000"/>
              </a:solidFill>
              <a:latin typeface="Arial"/>
              <a:cs typeface="Arial"/>
            </a:endParaRPr>
          </a:p>
        </p:txBody>
      </p:sp>
      <p:sp>
        <p:nvSpPr>
          <p:cNvPr id="9" name="Rectangle 8">
            <a:extLst>
              <a:ext uri="{FF2B5EF4-FFF2-40B4-BE49-F238E27FC236}">
                <a16:creationId xmlns:a16="http://schemas.microsoft.com/office/drawing/2014/main" xmlns="" id="{9EFEE6ED-EBE6-EE40-947F-D236B12209ED}"/>
              </a:ext>
            </a:extLst>
          </p:cNvPr>
          <p:cNvSpPr/>
          <p:nvPr userDrawn="1"/>
        </p:nvSpPr>
        <p:spPr>
          <a:xfrm>
            <a:off x="0" y="492397"/>
            <a:ext cx="9144000" cy="1371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2" name="Picture 11">
            <a:extLst>
              <a:ext uri="{FF2B5EF4-FFF2-40B4-BE49-F238E27FC236}">
                <a16:creationId xmlns:a16="http://schemas.microsoft.com/office/drawing/2014/main" xmlns="" id="{33F02E52-1F4C-CD43-99A7-050681507A5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81000" y="144560"/>
            <a:ext cx="1435608" cy="243783"/>
          </a:xfrm>
          <a:prstGeom prst="rect">
            <a:avLst/>
          </a:prstGeom>
        </p:spPr>
      </p:pic>
      <p:sp>
        <p:nvSpPr>
          <p:cNvPr id="2" name="Title 1"/>
          <p:cNvSpPr>
            <a:spLocks noGrp="1"/>
          </p:cNvSpPr>
          <p:nvPr>
            <p:ph type="ctrTitle" hasCustomPrompt="1"/>
          </p:nvPr>
        </p:nvSpPr>
        <p:spPr>
          <a:xfrm>
            <a:off x="381000" y="2040255"/>
            <a:ext cx="4800601" cy="1550670"/>
          </a:xfrm>
          <a:prstGeom prst="rect">
            <a:avLst/>
          </a:prstGeom>
        </p:spPr>
        <p:txBody>
          <a:bodyPr lIns="0" tIns="0" rIns="0" bIns="0" anchor="t" anchorCtr="0">
            <a:normAutofit/>
          </a:bodyPr>
          <a:lstStyle>
            <a:lvl1pPr marL="0" marR="0" indent="0" algn="l" defTabSz="685800" rtl="0" eaLnBrk="1" fontAlgn="auto" latinLnBrk="0" hangingPunct="1">
              <a:lnSpc>
                <a:spcPct val="90000"/>
              </a:lnSpc>
              <a:spcBef>
                <a:spcPct val="0"/>
              </a:spcBef>
              <a:spcAft>
                <a:spcPts val="0"/>
              </a:spcAft>
              <a:buClrTx/>
              <a:buSzTx/>
              <a:buFontTx/>
              <a:buNone/>
              <a:tabLst/>
              <a:defRPr sz="2600" b="0">
                <a:solidFill>
                  <a:schemeClr val="tx1"/>
                </a:solidFill>
              </a:defRPr>
            </a:lvl1pPr>
          </a:lstStyle>
          <a:p>
            <a:r>
              <a:rPr lang="en-US" dirty="0"/>
              <a:t>Click to edit Master </a:t>
            </a:r>
            <a:br>
              <a:rPr lang="en-US" dirty="0"/>
            </a:br>
            <a:r>
              <a:rPr lang="en-US" dirty="0"/>
              <a:t>title style</a:t>
            </a:r>
          </a:p>
        </p:txBody>
      </p:sp>
      <p:sp>
        <p:nvSpPr>
          <p:cNvPr id="11" name="TextBox 10"/>
          <p:cNvSpPr txBox="1"/>
          <p:nvPr userDrawn="1"/>
        </p:nvSpPr>
        <p:spPr>
          <a:xfrm>
            <a:off x="381001" y="4470827"/>
            <a:ext cx="1981199" cy="369332"/>
          </a:xfrm>
          <a:prstGeom prst="rect">
            <a:avLst/>
          </a:prstGeom>
          <a:noFill/>
        </p:spPr>
        <p:txBody>
          <a:bodyPr wrap="square" lIns="0" tIns="0" rIns="0" bIns="0" rtlCol="0">
            <a:spAutoFit/>
          </a:bodyPr>
          <a:lstStyle/>
          <a:p>
            <a:r>
              <a:rPr lang="en-US" sz="800" dirty="0">
                <a:solidFill>
                  <a:schemeClr val="bg2"/>
                </a:solidFill>
                <a:latin typeface="Arial" panose="020B0604020202020204" pitchFamily="34" charset="0"/>
                <a:cs typeface="Arial" panose="020B0604020202020204" pitchFamily="34" charset="0"/>
              </a:rPr>
              <a:t>Software Engineering Institute</a:t>
            </a:r>
          </a:p>
          <a:p>
            <a:r>
              <a:rPr lang="en-US" sz="800" dirty="0">
                <a:solidFill>
                  <a:schemeClr val="bg2"/>
                </a:solidFill>
                <a:latin typeface="Arial" panose="020B0604020202020204" pitchFamily="34" charset="0"/>
                <a:cs typeface="Arial" panose="020B0604020202020204" pitchFamily="34" charset="0"/>
              </a:rPr>
              <a:t>Carnegie Mellon University</a:t>
            </a:r>
          </a:p>
          <a:p>
            <a:r>
              <a:rPr lang="en-US" sz="800" dirty="0">
                <a:solidFill>
                  <a:schemeClr val="bg2"/>
                </a:solidFill>
                <a:latin typeface="Arial" panose="020B0604020202020204" pitchFamily="34" charset="0"/>
                <a:cs typeface="Arial" panose="020B0604020202020204" pitchFamily="34" charset="0"/>
              </a:rPr>
              <a:t>Pittsburgh, PA  15213</a:t>
            </a:r>
          </a:p>
        </p:txBody>
      </p:sp>
      <p:pic>
        <p:nvPicPr>
          <p:cNvPr id="10" name="Picture 9"/>
          <p:cNvPicPr>
            <a:picLocks/>
          </p:cNvPicPr>
          <p:nvPr userDrawn="1"/>
        </p:nvPicPr>
        <p:blipFill>
          <a:blip r:embed="rId4" cstate="screen">
            <a:extLst>
              <a:ext uri="{28A0092B-C50C-407E-A947-70E740481C1C}">
                <a14:useLocalDpi xmlns:a14="http://schemas.microsoft.com/office/drawing/2010/main"/>
              </a:ext>
            </a:extLst>
          </a:blip>
          <a:stretch>
            <a:fillRect/>
          </a:stretch>
        </p:blipFill>
        <p:spPr>
          <a:xfrm>
            <a:off x="381163" y="848868"/>
            <a:ext cx="859536" cy="857250"/>
          </a:xfrm>
          <a:prstGeom prst="rect">
            <a:avLst/>
          </a:prstGeom>
        </p:spPr>
      </p:pic>
      <p:sp>
        <p:nvSpPr>
          <p:cNvPr id="7" name="Subtitle 2"/>
          <p:cNvSpPr>
            <a:spLocks noGrp="1"/>
          </p:cNvSpPr>
          <p:nvPr>
            <p:ph type="subTitle" idx="1"/>
          </p:nvPr>
        </p:nvSpPr>
        <p:spPr>
          <a:xfrm>
            <a:off x="381001" y="3711575"/>
            <a:ext cx="3390900" cy="615950"/>
          </a:xfrm>
          <a:prstGeom prst="rect">
            <a:avLst/>
          </a:prstGeom>
        </p:spPr>
        <p:txBody>
          <a:bodyPr lIns="0" tIns="0" rIns="0" bIns="0">
            <a:normAutofit/>
          </a:bodyPr>
          <a:lstStyle>
            <a:lvl1pPr marL="0" indent="0" algn="l">
              <a:buNone/>
              <a:defRPr sz="12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Tree>
    <p:extLst>
      <p:ext uri="{BB962C8B-B14F-4D97-AF65-F5344CB8AC3E}">
        <p14:creationId xmlns:p14="http://schemas.microsoft.com/office/powerpoint/2010/main" val="312125150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5" name="Picture Placeholder 7"/>
          <p:cNvSpPr>
            <a:spLocks noGrp="1"/>
          </p:cNvSpPr>
          <p:nvPr>
            <p:ph type="pic" sz="quarter" idx="10"/>
          </p:nvPr>
        </p:nvSpPr>
        <p:spPr>
          <a:xfrm>
            <a:off x="0" y="0"/>
            <a:ext cx="9144000" cy="4739072"/>
          </a:xfrm>
          <a:prstGeom prst="rect">
            <a:avLst/>
          </a:prstGeom>
          <a:solidFill>
            <a:schemeClr val="bg1">
              <a:lumMod val="95000"/>
            </a:schemeClr>
          </a:solidFill>
        </p:spPr>
        <p:txBody>
          <a:bodyPr/>
          <a:lstStyle/>
          <a:p>
            <a:r>
              <a:rPr lang="en-US" smtClean="0"/>
              <a:t>Click icon to add picture</a:t>
            </a:r>
            <a:endParaRPr lang="en-US"/>
          </a:p>
        </p:txBody>
      </p:sp>
      <p:sp>
        <p:nvSpPr>
          <p:cNvPr id="4" name="Rectangle 3"/>
          <p:cNvSpPr/>
          <p:nvPr userDrawn="1"/>
        </p:nvSpPr>
        <p:spPr>
          <a:xfrm>
            <a:off x="0" y="4752788"/>
            <a:ext cx="9144000" cy="4113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ctrTitle" hasCustomPrompt="1"/>
          </p:nvPr>
        </p:nvSpPr>
        <p:spPr>
          <a:xfrm>
            <a:off x="381000" y="1538380"/>
            <a:ext cx="4800601" cy="1550670"/>
          </a:xfrm>
          <a:prstGeom prst="rect">
            <a:avLst/>
          </a:prstGeom>
        </p:spPr>
        <p:txBody>
          <a:bodyPr lIns="0" tIns="0" rIns="0" bIns="0" anchor="t" anchorCtr="0">
            <a:normAutofit/>
          </a:bodyPr>
          <a:lstStyle>
            <a:lvl1pPr marL="0" marR="0" indent="0" algn="l" defTabSz="685800" rtl="0" eaLnBrk="1" fontAlgn="auto" latinLnBrk="0" hangingPunct="1">
              <a:lnSpc>
                <a:spcPct val="90000"/>
              </a:lnSpc>
              <a:spcBef>
                <a:spcPct val="0"/>
              </a:spcBef>
              <a:spcAft>
                <a:spcPts val="0"/>
              </a:spcAft>
              <a:buClrTx/>
              <a:buSzTx/>
              <a:buFontTx/>
              <a:buNone/>
              <a:tabLst/>
              <a:defRPr sz="2600" b="0">
                <a:solidFill>
                  <a:schemeClr val="tx1"/>
                </a:solidFill>
              </a:defRPr>
            </a:lvl1pPr>
          </a:lstStyle>
          <a:p>
            <a:r>
              <a:rPr lang="en-US" dirty="0"/>
              <a:t>Click to edit Master </a:t>
            </a:r>
            <a:br>
              <a:rPr lang="en-US" dirty="0"/>
            </a:br>
            <a:r>
              <a:rPr lang="en-US" dirty="0"/>
              <a:t>title style</a:t>
            </a:r>
          </a:p>
        </p:txBody>
      </p:sp>
      <p:sp>
        <p:nvSpPr>
          <p:cNvPr id="8" name="Subtitle 2"/>
          <p:cNvSpPr>
            <a:spLocks noGrp="1"/>
          </p:cNvSpPr>
          <p:nvPr>
            <p:ph type="subTitle" idx="1"/>
          </p:nvPr>
        </p:nvSpPr>
        <p:spPr>
          <a:xfrm>
            <a:off x="381001" y="3243565"/>
            <a:ext cx="3390900" cy="615950"/>
          </a:xfrm>
          <a:prstGeom prst="rect">
            <a:avLst/>
          </a:prstGeom>
        </p:spPr>
        <p:txBody>
          <a:bodyPr lIns="0" tIns="0" rIns="0" bIns="0">
            <a:normAutofit/>
          </a:bodyPr>
          <a:lstStyle>
            <a:lvl1pPr marL="0" indent="0" algn="l">
              <a:buNone/>
              <a:defRPr sz="12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9" name="TextBox 8"/>
          <p:cNvSpPr txBox="1"/>
          <p:nvPr userDrawn="1"/>
        </p:nvSpPr>
        <p:spPr>
          <a:xfrm>
            <a:off x="6057900" y="4833649"/>
            <a:ext cx="2095500" cy="138499"/>
          </a:xfrm>
          <a:prstGeom prst="rect">
            <a:avLst/>
          </a:prstGeom>
          <a:noFill/>
        </p:spPr>
        <p:txBody>
          <a:bodyPr wrap="square" lIns="0" tIns="0" rIns="0" bIns="0" rtlCol="0">
            <a:spAutoFit/>
          </a:bodyPr>
          <a:lstStyle/>
          <a:p>
            <a:r>
              <a:rPr lang="en-US" sz="450" dirty="0" smtClean="0">
                <a:solidFill>
                  <a:srgbClr val="000000"/>
                </a:solidFill>
                <a:latin typeface="Arial"/>
                <a:cs typeface="Arial"/>
              </a:rPr>
              <a:t>[DISTRIBUTION STATEMENT A] This material has been approved for public release and unlimited distribution.</a:t>
            </a:r>
            <a:r>
              <a:rPr lang="en-US" sz="375" dirty="0" smtClean="0">
                <a:solidFill>
                  <a:srgbClr val="000000"/>
                </a:solidFill>
                <a:latin typeface="Arial"/>
                <a:cs typeface="Arial"/>
              </a:rPr>
              <a:t>]</a:t>
            </a:r>
            <a:endParaRPr lang="en-US" sz="375" dirty="0">
              <a:solidFill>
                <a:srgbClr val="000000"/>
              </a:solidFill>
              <a:latin typeface="Arial"/>
              <a:cs typeface="Arial"/>
            </a:endParaRPr>
          </a:p>
        </p:txBody>
      </p:sp>
      <p:sp>
        <p:nvSpPr>
          <p:cNvPr id="10" name="Rectangle 9"/>
          <p:cNvSpPr/>
          <p:nvPr userDrawn="1"/>
        </p:nvSpPr>
        <p:spPr>
          <a:xfrm>
            <a:off x="0" y="4739072"/>
            <a:ext cx="9144000" cy="1371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1000" y="4836583"/>
            <a:ext cx="1435608" cy="243783"/>
          </a:xfrm>
          <a:prstGeom prst="rect">
            <a:avLst/>
          </a:prstGeom>
        </p:spPr>
      </p:pic>
    </p:spTree>
    <p:extLst>
      <p:ext uri="{BB962C8B-B14F-4D97-AF65-F5344CB8AC3E}">
        <p14:creationId xmlns:p14="http://schemas.microsoft.com/office/powerpoint/2010/main" val="390618013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lain">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t="7625" r="3587" b="1704"/>
          <a:stretch/>
        </p:blipFill>
        <p:spPr>
          <a:xfrm>
            <a:off x="0" y="0"/>
            <a:ext cx="9144000" cy="4738279"/>
          </a:xfrm>
          <a:prstGeom prst="rect">
            <a:avLst/>
          </a:prstGeom>
        </p:spPr>
      </p:pic>
      <p:sp>
        <p:nvSpPr>
          <p:cNvPr id="12" name="Title 1"/>
          <p:cNvSpPr>
            <a:spLocks noGrp="1"/>
          </p:cNvSpPr>
          <p:nvPr>
            <p:ph type="title" hasCustomPrompt="1"/>
          </p:nvPr>
        </p:nvSpPr>
        <p:spPr bwMode="white">
          <a:xfrm>
            <a:off x="381001" y="1898252"/>
            <a:ext cx="4800599" cy="211597"/>
          </a:xfrm>
          <a:prstGeom prst="rect">
            <a:avLst/>
          </a:prstGeom>
        </p:spPr>
        <p:txBody>
          <a:bodyPr lIns="0" tIns="0" rIns="0" bIns="0" anchor="b" anchorCtr="0"/>
          <a:lstStyle>
            <a:lvl1pPr algn="l">
              <a:defRPr sz="1200" b="0" cap="none">
                <a:solidFill>
                  <a:schemeClr val="tx1">
                    <a:lumMod val="50000"/>
                    <a:lumOff val="50000"/>
                  </a:schemeClr>
                </a:solidFill>
              </a:defRPr>
            </a:lvl1pPr>
          </a:lstStyle>
          <a:p>
            <a:r>
              <a:rPr lang="en-US" dirty="0"/>
              <a:t>Click To Edit Presentation Title</a:t>
            </a:r>
          </a:p>
        </p:txBody>
      </p:sp>
      <p:sp>
        <p:nvSpPr>
          <p:cNvPr id="13" name="Text Placeholder 3"/>
          <p:cNvSpPr>
            <a:spLocks noGrp="1"/>
          </p:cNvSpPr>
          <p:nvPr>
            <p:ph type="body" sz="quarter" idx="10" hasCustomPrompt="1"/>
          </p:nvPr>
        </p:nvSpPr>
        <p:spPr bwMode="white">
          <a:xfrm>
            <a:off x="381002" y="2131716"/>
            <a:ext cx="4800600" cy="352425"/>
          </a:xfrm>
          <a:prstGeom prst="rect">
            <a:avLst/>
          </a:prstGeom>
        </p:spPr>
        <p:txBody>
          <a:bodyPr lIns="0" tIns="0" rIns="0" bIns="0"/>
          <a:lstStyle>
            <a:lvl1pPr>
              <a:defRPr sz="2400" b="0">
                <a:solidFill>
                  <a:schemeClr val="tx1"/>
                </a:solidFill>
              </a:defRPr>
            </a:lvl1pPr>
          </a:lstStyle>
          <a:p>
            <a:pPr lvl="0"/>
            <a:r>
              <a:rPr lang="en-US" dirty="0"/>
              <a:t>Click to edit Section Title</a:t>
            </a:r>
          </a:p>
        </p:txBody>
      </p:sp>
    </p:spTree>
    <p:extLst>
      <p:ext uri="{BB962C8B-B14F-4D97-AF65-F5344CB8AC3E}">
        <p14:creationId xmlns:p14="http://schemas.microsoft.com/office/powerpoint/2010/main" val="170388028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Section Divider plain">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t="7625" r="3587" b="1704"/>
          <a:stretch/>
        </p:blipFill>
        <p:spPr>
          <a:xfrm>
            <a:off x="0" y="0"/>
            <a:ext cx="9144000" cy="4738279"/>
          </a:xfrm>
          <a:prstGeom prst="rect">
            <a:avLst/>
          </a:prstGeom>
        </p:spPr>
      </p:pic>
      <p:sp>
        <p:nvSpPr>
          <p:cNvPr id="12" name="Title 1"/>
          <p:cNvSpPr>
            <a:spLocks noGrp="1"/>
          </p:cNvSpPr>
          <p:nvPr>
            <p:ph type="title" hasCustomPrompt="1"/>
          </p:nvPr>
        </p:nvSpPr>
        <p:spPr bwMode="white">
          <a:xfrm>
            <a:off x="381001" y="1901043"/>
            <a:ext cx="4800599" cy="211597"/>
          </a:xfrm>
          <a:prstGeom prst="rect">
            <a:avLst/>
          </a:prstGeom>
        </p:spPr>
        <p:txBody>
          <a:bodyPr lIns="0" tIns="0" rIns="0" bIns="0" anchor="b" anchorCtr="0"/>
          <a:lstStyle>
            <a:lvl1pPr algn="l">
              <a:defRPr sz="1200" b="0" cap="none">
                <a:solidFill>
                  <a:schemeClr val="bg2"/>
                </a:solidFill>
              </a:defRPr>
            </a:lvl1pPr>
          </a:lstStyle>
          <a:p>
            <a:r>
              <a:rPr lang="en-US" dirty="0"/>
              <a:t>Click To Edit Presentation Title</a:t>
            </a:r>
          </a:p>
        </p:txBody>
      </p:sp>
      <p:sp>
        <p:nvSpPr>
          <p:cNvPr id="13" name="Text Placeholder 3"/>
          <p:cNvSpPr>
            <a:spLocks noGrp="1"/>
          </p:cNvSpPr>
          <p:nvPr>
            <p:ph type="body" sz="quarter" idx="10" hasCustomPrompt="1"/>
          </p:nvPr>
        </p:nvSpPr>
        <p:spPr bwMode="white">
          <a:xfrm>
            <a:off x="381002" y="2353289"/>
            <a:ext cx="4800600" cy="352425"/>
          </a:xfrm>
          <a:prstGeom prst="rect">
            <a:avLst/>
          </a:prstGeom>
        </p:spPr>
        <p:txBody>
          <a:bodyPr lIns="0" tIns="0" rIns="0" bIns="0"/>
          <a:lstStyle>
            <a:lvl1pPr>
              <a:defRPr sz="2400" b="0">
                <a:solidFill>
                  <a:schemeClr val="tx1"/>
                </a:solidFill>
              </a:defRPr>
            </a:lvl1pPr>
          </a:lstStyle>
          <a:p>
            <a:pPr lvl="0"/>
            <a:r>
              <a:rPr lang="en-US" dirty="0"/>
              <a:t>Click to edit Subsection Title</a:t>
            </a:r>
          </a:p>
        </p:txBody>
      </p:sp>
      <p:sp>
        <p:nvSpPr>
          <p:cNvPr id="3" name="Text Placeholder 2">
            <a:extLst>
              <a:ext uri="{FF2B5EF4-FFF2-40B4-BE49-F238E27FC236}">
                <a16:creationId xmlns:a16="http://schemas.microsoft.com/office/drawing/2014/main" xmlns="" id="{4190BC8F-04C7-224D-8AA8-C634AF08907C}"/>
              </a:ext>
            </a:extLst>
          </p:cNvPr>
          <p:cNvSpPr>
            <a:spLocks noGrp="1"/>
          </p:cNvSpPr>
          <p:nvPr>
            <p:ph type="body" sz="quarter" idx="11" hasCustomPrompt="1"/>
          </p:nvPr>
        </p:nvSpPr>
        <p:spPr>
          <a:xfrm>
            <a:off x="381000" y="2143369"/>
            <a:ext cx="4800600" cy="184150"/>
          </a:xfrm>
        </p:spPr>
        <p:txBody>
          <a:bodyPr/>
          <a:lstStyle>
            <a:lvl1pPr>
              <a:defRPr sz="1200" b="1"/>
            </a:lvl1pPr>
          </a:lstStyle>
          <a:p>
            <a:pPr lvl="0"/>
            <a:r>
              <a:rPr lang="en-US" dirty="0"/>
              <a:t>Click to Edit Section Title</a:t>
            </a:r>
          </a:p>
        </p:txBody>
      </p:sp>
    </p:spTree>
    <p:extLst>
      <p:ext uri="{BB962C8B-B14F-4D97-AF65-F5344CB8AC3E}">
        <p14:creationId xmlns:p14="http://schemas.microsoft.com/office/powerpoint/2010/main" val="2005932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hoto">
    <p:bg>
      <p:bgPr>
        <a:solidFill>
          <a:schemeClr val="bg1"/>
        </a:solidFill>
        <a:effectLst/>
      </p:bgPr>
    </p:bg>
    <p:spTree>
      <p:nvGrpSpPr>
        <p:cNvPr id="1" name=""/>
        <p:cNvGrpSpPr/>
        <p:nvPr/>
      </p:nvGrpSpPr>
      <p:grpSpPr>
        <a:xfrm>
          <a:off x="0" y="0"/>
          <a:ext cx="0" cy="0"/>
          <a:chOff x="0" y="0"/>
          <a:chExt cx="0" cy="0"/>
        </a:xfrm>
      </p:grpSpPr>
      <p:sp>
        <p:nvSpPr>
          <p:cNvPr id="14" name="Picture Placeholder 7"/>
          <p:cNvSpPr>
            <a:spLocks noGrp="1"/>
          </p:cNvSpPr>
          <p:nvPr>
            <p:ph type="pic" sz="quarter" idx="11"/>
          </p:nvPr>
        </p:nvSpPr>
        <p:spPr>
          <a:xfrm>
            <a:off x="6057900" y="-1"/>
            <a:ext cx="2667000" cy="4735513"/>
          </a:xfrm>
          <a:prstGeom prst="rect">
            <a:avLst/>
          </a:prstGeom>
          <a:solidFill>
            <a:schemeClr val="bg1">
              <a:lumMod val="95000"/>
            </a:schemeClr>
          </a:solidFill>
        </p:spPr>
        <p:txBody>
          <a:bodyPr/>
          <a:lstStyle>
            <a:lvl1pPr>
              <a:defRPr sz="1050"/>
            </a:lvl1pPr>
          </a:lstStyle>
          <a:p>
            <a:r>
              <a:rPr lang="en-US" smtClean="0"/>
              <a:t>Click icon to add picture</a:t>
            </a:r>
            <a:endParaRPr lang="en-US" dirty="0"/>
          </a:p>
        </p:txBody>
      </p:sp>
      <p:sp>
        <p:nvSpPr>
          <p:cNvPr id="5" name="Title 1"/>
          <p:cNvSpPr>
            <a:spLocks noGrp="1"/>
          </p:cNvSpPr>
          <p:nvPr>
            <p:ph type="title" hasCustomPrompt="1"/>
          </p:nvPr>
        </p:nvSpPr>
        <p:spPr bwMode="white">
          <a:xfrm>
            <a:off x="381001" y="1898252"/>
            <a:ext cx="4800599" cy="211597"/>
          </a:xfrm>
          <a:prstGeom prst="rect">
            <a:avLst/>
          </a:prstGeom>
        </p:spPr>
        <p:txBody>
          <a:bodyPr lIns="0" tIns="0" rIns="0" bIns="0" anchor="b" anchorCtr="0"/>
          <a:lstStyle>
            <a:lvl1pPr algn="l">
              <a:defRPr sz="1200" b="0" cap="none">
                <a:solidFill>
                  <a:schemeClr val="tx1">
                    <a:lumMod val="50000"/>
                    <a:lumOff val="50000"/>
                  </a:schemeClr>
                </a:solidFill>
              </a:defRPr>
            </a:lvl1pPr>
          </a:lstStyle>
          <a:p>
            <a:r>
              <a:rPr lang="en-US" dirty="0"/>
              <a:t>Click To Edit Presentation Title</a:t>
            </a:r>
          </a:p>
        </p:txBody>
      </p:sp>
      <p:sp>
        <p:nvSpPr>
          <p:cNvPr id="6" name="Text Placeholder 3"/>
          <p:cNvSpPr>
            <a:spLocks noGrp="1"/>
          </p:cNvSpPr>
          <p:nvPr>
            <p:ph type="body" sz="quarter" idx="10" hasCustomPrompt="1"/>
          </p:nvPr>
        </p:nvSpPr>
        <p:spPr bwMode="white">
          <a:xfrm>
            <a:off x="381002" y="2131716"/>
            <a:ext cx="4800600" cy="352425"/>
          </a:xfrm>
          <a:prstGeom prst="rect">
            <a:avLst/>
          </a:prstGeom>
        </p:spPr>
        <p:txBody>
          <a:bodyPr lIns="0" tIns="0" rIns="0" bIns="0"/>
          <a:lstStyle>
            <a:lvl1pPr>
              <a:defRPr sz="2400" b="0">
                <a:solidFill>
                  <a:schemeClr val="tx1"/>
                </a:solidFill>
              </a:defRPr>
            </a:lvl1pPr>
          </a:lstStyle>
          <a:p>
            <a:pPr lvl="0"/>
            <a:r>
              <a:rPr lang="en-US" dirty="0"/>
              <a:t>Click to edit Section Title</a:t>
            </a:r>
          </a:p>
        </p:txBody>
      </p:sp>
    </p:spTree>
    <p:extLst>
      <p:ext uri="{BB962C8B-B14F-4D97-AF65-F5344CB8AC3E}">
        <p14:creationId xmlns:p14="http://schemas.microsoft.com/office/powerpoint/2010/main" val="167794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Section Divider plain">
    <p:bg>
      <p:bgPr>
        <a:solidFill>
          <a:schemeClr val="bg1"/>
        </a:solidFill>
        <a:effectLst/>
      </p:bgPr>
    </p:bg>
    <p:spTree>
      <p:nvGrpSpPr>
        <p:cNvPr id="1" name=""/>
        <p:cNvGrpSpPr/>
        <p:nvPr/>
      </p:nvGrpSpPr>
      <p:grpSpPr>
        <a:xfrm>
          <a:off x="0" y="0"/>
          <a:ext cx="0" cy="0"/>
          <a:chOff x="0" y="0"/>
          <a:chExt cx="0" cy="0"/>
        </a:xfrm>
      </p:grpSpPr>
      <p:sp>
        <p:nvSpPr>
          <p:cNvPr id="12" name="Title 1"/>
          <p:cNvSpPr>
            <a:spLocks noGrp="1"/>
          </p:cNvSpPr>
          <p:nvPr>
            <p:ph type="title" hasCustomPrompt="1"/>
          </p:nvPr>
        </p:nvSpPr>
        <p:spPr bwMode="white">
          <a:xfrm>
            <a:off x="381001" y="1901043"/>
            <a:ext cx="4800599" cy="211597"/>
          </a:xfrm>
          <a:prstGeom prst="rect">
            <a:avLst/>
          </a:prstGeom>
        </p:spPr>
        <p:txBody>
          <a:bodyPr lIns="0" tIns="0" rIns="0" bIns="0" anchor="b" anchorCtr="0"/>
          <a:lstStyle>
            <a:lvl1pPr algn="l">
              <a:defRPr sz="1200" b="0" cap="none">
                <a:solidFill>
                  <a:schemeClr val="bg2"/>
                </a:solidFill>
              </a:defRPr>
            </a:lvl1pPr>
          </a:lstStyle>
          <a:p>
            <a:r>
              <a:rPr lang="en-US" dirty="0"/>
              <a:t>Click To Edit Presentation Title</a:t>
            </a:r>
          </a:p>
        </p:txBody>
      </p:sp>
      <p:sp>
        <p:nvSpPr>
          <p:cNvPr id="13" name="Text Placeholder 3"/>
          <p:cNvSpPr>
            <a:spLocks noGrp="1"/>
          </p:cNvSpPr>
          <p:nvPr>
            <p:ph type="body" sz="quarter" idx="10" hasCustomPrompt="1"/>
          </p:nvPr>
        </p:nvSpPr>
        <p:spPr bwMode="white">
          <a:xfrm>
            <a:off x="381002" y="2343509"/>
            <a:ext cx="4800600" cy="352425"/>
          </a:xfrm>
          <a:prstGeom prst="rect">
            <a:avLst/>
          </a:prstGeom>
        </p:spPr>
        <p:txBody>
          <a:bodyPr lIns="0" tIns="0" rIns="0" bIns="0"/>
          <a:lstStyle>
            <a:lvl1pPr>
              <a:defRPr sz="2400" b="0">
                <a:solidFill>
                  <a:schemeClr val="tx1"/>
                </a:solidFill>
              </a:defRPr>
            </a:lvl1pPr>
          </a:lstStyle>
          <a:p>
            <a:pPr lvl="0"/>
            <a:r>
              <a:rPr lang="en-US" dirty="0"/>
              <a:t>Click to edit Subsection Title</a:t>
            </a:r>
          </a:p>
        </p:txBody>
      </p:sp>
      <p:sp>
        <p:nvSpPr>
          <p:cNvPr id="3" name="Text Placeholder 2">
            <a:extLst>
              <a:ext uri="{FF2B5EF4-FFF2-40B4-BE49-F238E27FC236}">
                <a16:creationId xmlns:a16="http://schemas.microsoft.com/office/drawing/2014/main" xmlns="" id="{4190BC8F-04C7-224D-8AA8-C634AF08907C}"/>
              </a:ext>
            </a:extLst>
          </p:cNvPr>
          <p:cNvSpPr>
            <a:spLocks noGrp="1"/>
          </p:cNvSpPr>
          <p:nvPr>
            <p:ph type="body" sz="quarter" idx="11" hasCustomPrompt="1"/>
          </p:nvPr>
        </p:nvSpPr>
        <p:spPr>
          <a:xfrm>
            <a:off x="381000" y="2143369"/>
            <a:ext cx="4800600" cy="184150"/>
          </a:xfrm>
        </p:spPr>
        <p:txBody>
          <a:bodyPr/>
          <a:lstStyle>
            <a:lvl1pPr>
              <a:defRPr sz="1200" b="1"/>
            </a:lvl1pPr>
          </a:lstStyle>
          <a:p>
            <a:pPr lvl="0"/>
            <a:r>
              <a:rPr lang="en-US" dirty="0"/>
              <a:t>Click to Edit Section Title</a:t>
            </a:r>
          </a:p>
        </p:txBody>
      </p:sp>
      <p:sp>
        <p:nvSpPr>
          <p:cNvPr id="6" name="Picture Placeholder 7">
            <a:extLst>
              <a:ext uri="{FF2B5EF4-FFF2-40B4-BE49-F238E27FC236}">
                <a16:creationId xmlns:a16="http://schemas.microsoft.com/office/drawing/2014/main" xmlns="" id="{64C8ADCA-C730-1D4A-B968-0175C1F02B8E}"/>
              </a:ext>
            </a:extLst>
          </p:cNvPr>
          <p:cNvSpPr>
            <a:spLocks noGrp="1"/>
          </p:cNvSpPr>
          <p:nvPr>
            <p:ph type="pic" sz="quarter" idx="12"/>
          </p:nvPr>
        </p:nvSpPr>
        <p:spPr>
          <a:xfrm>
            <a:off x="6057900" y="0"/>
            <a:ext cx="2667000" cy="4738687"/>
          </a:xfrm>
          <a:prstGeom prst="rect">
            <a:avLst/>
          </a:prstGeom>
          <a:solidFill>
            <a:schemeClr val="bg1">
              <a:lumMod val="95000"/>
            </a:schemeClr>
          </a:solidFill>
        </p:spPr>
        <p:txBody>
          <a:bodyPr/>
          <a:lstStyle>
            <a:lvl1pPr>
              <a:defRPr sz="1050"/>
            </a:lvl1pPr>
          </a:lstStyle>
          <a:p>
            <a:r>
              <a:rPr lang="en-US" smtClean="0"/>
              <a:t>Click icon to add picture</a:t>
            </a:r>
            <a:endParaRPr lang="en-US" dirty="0"/>
          </a:p>
        </p:txBody>
      </p:sp>
    </p:spTree>
    <p:extLst>
      <p:ext uri="{BB962C8B-B14F-4D97-AF65-F5344CB8AC3E}">
        <p14:creationId xmlns:p14="http://schemas.microsoft.com/office/powerpoint/2010/main" val="270154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ection Header plain">
    <p:bg>
      <p:bgPr>
        <a:solidFill>
          <a:schemeClr val="bg1"/>
        </a:solidFill>
        <a:effectLst/>
      </p:bgPr>
    </p:bg>
    <p:spTree>
      <p:nvGrpSpPr>
        <p:cNvPr id="1" name=""/>
        <p:cNvGrpSpPr/>
        <p:nvPr/>
      </p:nvGrpSpPr>
      <p:grpSpPr>
        <a:xfrm>
          <a:off x="0" y="0"/>
          <a:ext cx="0" cy="0"/>
          <a:chOff x="0" y="0"/>
          <a:chExt cx="0" cy="0"/>
        </a:xfrm>
      </p:grpSpPr>
      <p:sp>
        <p:nvSpPr>
          <p:cNvPr id="16" name="Picture Placeholder 7"/>
          <p:cNvSpPr>
            <a:spLocks noGrp="1"/>
          </p:cNvSpPr>
          <p:nvPr>
            <p:ph type="pic" sz="quarter" idx="11"/>
          </p:nvPr>
        </p:nvSpPr>
        <p:spPr>
          <a:xfrm>
            <a:off x="0" y="0"/>
            <a:ext cx="9144000" cy="4752594"/>
          </a:xfrm>
          <a:prstGeom prst="rect">
            <a:avLst/>
          </a:prstGeom>
          <a:solidFill>
            <a:schemeClr val="bg1">
              <a:lumMod val="95000"/>
            </a:schemeClr>
          </a:solidFill>
        </p:spPr>
        <p:txBody>
          <a:bodyPr/>
          <a:lstStyle/>
          <a:p>
            <a:r>
              <a:rPr lang="en-US" smtClean="0"/>
              <a:t>Click icon to add picture</a:t>
            </a:r>
            <a:endParaRPr lang="en-US"/>
          </a:p>
        </p:txBody>
      </p:sp>
      <p:sp>
        <p:nvSpPr>
          <p:cNvPr id="5" name="Title 1"/>
          <p:cNvSpPr>
            <a:spLocks noGrp="1"/>
          </p:cNvSpPr>
          <p:nvPr>
            <p:ph type="title" hasCustomPrompt="1"/>
          </p:nvPr>
        </p:nvSpPr>
        <p:spPr bwMode="white">
          <a:xfrm>
            <a:off x="381001" y="1898252"/>
            <a:ext cx="4800599" cy="211597"/>
          </a:xfrm>
          <a:prstGeom prst="rect">
            <a:avLst/>
          </a:prstGeom>
        </p:spPr>
        <p:txBody>
          <a:bodyPr lIns="0" tIns="0" rIns="0" bIns="0" anchor="b" anchorCtr="0"/>
          <a:lstStyle>
            <a:lvl1pPr algn="l">
              <a:defRPr sz="1200" b="0" cap="none">
                <a:solidFill>
                  <a:schemeClr val="tx1">
                    <a:lumMod val="50000"/>
                    <a:lumOff val="50000"/>
                  </a:schemeClr>
                </a:solidFill>
              </a:defRPr>
            </a:lvl1pPr>
          </a:lstStyle>
          <a:p>
            <a:r>
              <a:rPr lang="en-US" dirty="0"/>
              <a:t>Click To Edit Presentation Title</a:t>
            </a:r>
          </a:p>
        </p:txBody>
      </p:sp>
      <p:sp>
        <p:nvSpPr>
          <p:cNvPr id="6" name="Text Placeholder 3"/>
          <p:cNvSpPr>
            <a:spLocks noGrp="1"/>
          </p:cNvSpPr>
          <p:nvPr>
            <p:ph type="body" sz="quarter" idx="10" hasCustomPrompt="1"/>
          </p:nvPr>
        </p:nvSpPr>
        <p:spPr bwMode="white">
          <a:xfrm>
            <a:off x="381002" y="2131716"/>
            <a:ext cx="4800600" cy="352425"/>
          </a:xfrm>
          <a:prstGeom prst="rect">
            <a:avLst/>
          </a:prstGeom>
        </p:spPr>
        <p:txBody>
          <a:bodyPr lIns="0" tIns="0" rIns="0" bIns="0"/>
          <a:lstStyle>
            <a:lvl1pPr>
              <a:defRPr sz="2400" b="0">
                <a:solidFill>
                  <a:schemeClr val="tx1"/>
                </a:solidFill>
              </a:defRPr>
            </a:lvl1pPr>
          </a:lstStyle>
          <a:p>
            <a:pPr lvl="0"/>
            <a:r>
              <a:rPr lang="en-US" dirty="0"/>
              <a:t>Click to edit Section Title</a:t>
            </a:r>
          </a:p>
        </p:txBody>
      </p:sp>
    </p:spTree>
    <p:extLst>
      <p:ext uri="{BB962C8B-B14F-4D97-AF65-F5344CB8AC3E}">
        <p14:creationId xmlns:p14="http://schemas.microsoft.com/office/powerpoint/2010/main" val="1771065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171740"/>
            <a:ext cx="7772400" cy="639577"/>
          </a:xfrm>
          <a:prstGeom prst="rect">
            <a:avLst/>
          </a:prstGeom>
        </p:spPr>
        <p:txBody>
          <a:bodyPr vert="horz" lIns="0" tIns="0" rIns="0" bIns="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381001" y="933450"/>
            <a:ext cx="8340968" cy="363855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Slide Number Placeholder 5"/>
          <p:cNvSpPr txBox="1">
            <a:spLocks/>
          </p:cNvSpPr>
          <p:nvPr userDrawn="1"/>
        </p:nvSpPr>
        <p:spPr>
          <a:xfrm>
            <a:off x="8320515" y="4802983"/>
            <a:ext cx="401455" cy="273844"/>
          </a:xfrm>
          <a:prstGeom prst="rect">
            <a:avLst/>
          </a:prstGeom>
        </p:spPr>
        <p:txBody>
          <a:bodyPr vert="horz" lIns="0" tIns="0" rIns="0" bIns="0" rtlCol="0" anchor="ctr"/>
          <a:lstStyle>
            <a:defPPr>
              <a:defRPr lang="en-US"/>
            </a:defPPr>
            <a:lvl1pPr marL="0" algn="r" defTabSz="914400" rtl="0" eaLnBrk="1" latinLnBrk="0" hangingPunct="1">
              <a:defRPr sz="1600" b="1"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2F7E23-1C34-42C1-89D5-26D10EBDB3B3}" type="slidenum">
              <a:rPr lang="en-US" sz="1050" smtClean="0">
                <a:solidFill>
                  <a:schemeClr val="bg1">
                    <a:lumMod val="50000"/>
                  </a:schemeClr>
                </a:solidFill>
              </a:rPr>
              <a:pPr/>
              <a:t>‹#›</a:t>
            </a:fld>
            <a:endParaRPr lang="en-US" sz="1050" dirty="0">
              <a:solidFill>
                <a:schemeClr val="bg1">
                  <a:lumMod val="50000"/>
                </a:schemeClr>
              </a:solidFill>
            </a:endParaRPr>
          </a:p>
        </p:txBody>
      </p:sp>
      <p:sp>
        <p:nvSpPr>
          <p:cNvPr id="16" name="Rectangle 73"/>
          <p:cNvSpPr>
            <a:spLocks noChangeArrowheads="1"/>
          </p:cNvSpPr>
          <p:nvPr userDrawn="1"/>
        </p:nvSpPr>
        <p:spPr bwMode="white">
          <a:xfrm>
            <a:off x="3238501" y="4833649"/>
            <a:ext cx="2667000" cy="150041"/>
          </a:xfrm>
          <a:prstGeom prst="rect">
            <a:avLst/>
          </a:prstGeom>
          <a:noFill/>
          <a:ln w="9525">
            <a:noFill/>
            <a:miter lim="800000"/>
            <a:headEnd/>
            <a:tailEnd/>
          </a:ln>
          <a:effectLst/>
        </p:spPr>
        <p:txBody>
          <a:bodyPr wrap="square" lIns="0" tIns="0" rIns="34286" bIns="0" anchor="t" anchorCtr="0">
            <a:spAutoFit/>
          </a:bodyPr>
          <a:lstStyle/>
          <a:p>
            <a:pPr eaLnBrk="0" hangingPunct="0">
              <a:spcBef>
                <a:spcPct val="0"/>
              </a:spcBef>
            </a:pPr>
            <a:r>
              <a:rPr lang="en-US" sz="525" b="1" dirty="0" smtClean="0">
                <a:solidFill>
                  <a:schemeClr val="tx1">
                    <a:lumMod val="50000"/>
                    <a:lumOff val="50000"/>
                  </a:schemeClr>
                </a:solidFill>
                <a:latin typeface="Arial" panose="020B0604020202020204" pitchFamily="34" charset="0"/>
                <a:cs typeface="Arial" panose="020B0604020202020204" pitchFamily="34" charset="0"/>
              </a:rPr>
              <a:t>Automated Cluster Testing and Optimization</a:t>
            </a:r>
            <a:endParaRPr lang="en-US" sz="525" b="1" dirty="0">
              <a:solidFill>
                <a:schemeClr val="tx1">
                  <a:lumMod val="50000"/>
                  <a:lumOff val="50000"/>
                </a:schemeClr>
              </a:solidFill>
              <a:latin typeface="Arial" panose="020B0604020202020204" pitchFamily="34" charset="0"/>
              <a:cs typeface="Arial" panose="020B0604020202020204" pitchFamily="34" charset="0"/>
            </a:endParaRPr>
          </a:p>
          <a:p>
            <a:pPr eaLnBrk="0" hangingPunct="0">
              <a:spcBef>
                <a:spcPct val="0"/>
              </a:spcBef>
            </a:pPr>
            <a:r>
              <a:rPr lang="en-US" sz="450" dirty="0">
                <a:solidFill>
                  <a:schemeClr val="tx1">
                    <a:lumMod val="50000"/>
                    <a:lumOff val="50000"/>
                  </a:schemeClr>
                </a:solidFill>
                <a:latin typeface="Arial" panose="020B0604020202020204" pitchFamily="34" charset="0"/>
                <a:cs typeface="Arial" panose="020B0604020202020204" pitchFamily="34" charset="0"/>
              </a:rPr>
              <a:t>© 2018 Carnegie Mellon University</a:t>
            </a:r>
          </a:p>
        </p:txBody>
      </p:sp>
      <p:sp>
        <p:nvSpPr>
          <p:cNvPr id="17" name="TextBox 16"/>
          <p:cNvSpPr txBox="1"/>
          <p:nvPr userDrawn="1"/>
        </p:nvSpPr>
        <p:spPr>
          <a:xfrm>
            <a:off x="6057900" y="4833649"/>
            <a:ext cx="2095500" cy="138499"/>
          </a:xfrm>
          <a:prstGeom prst="rect">
            <a:avLst/>
          </a:prstGeom>
          <a:noFill/>
        </p:spPr>
        <p:txBody>
          <a:bodyPr wrap="square" lIns="0" tIns="0" rIns="0" bIns="0" rtlCol="0">
            <a:spAutoFit/>
          </a:bodyPr>
          <a:lstStyle/>
          <a:p>
            <a:r>
              <a:rPr lang="en-US" sz="450" dirty="0" smtClean="0">
                <a:solidFill>
                  <a:srgbClr val="000000"/>
                </a:solidFill>
                <a:latin typeface="Arial"/>
                <a:cs typeface="Arial"/>
              </a:rPr>
              <a:t>[DISTRIBUTION STATEMENT A] This material has been approved for public release and unlimited distribution.</a:t>
            </a:r>
            <a:r>
              <a:rPr lang="en-US" sz="375" dirty="0" smtClean="0">
                <a:solidFill>
                  <a:srgbClr val="000000"/>
                </a:solidFill>
                <a:latin typeface="Arial"/>
                <a:cs typeface="Arial"/>
              </a:rPr>
              <a:t>]</a:t>
            </a:r>
            <a:endParaRPr lang="en-US" sz="375" dirty="0">
              <a:solidFill>
                <a:srgbClr val="000000"/>
              </a:solidFill>
              <a:latin typeface="Arial"/>
              <a:cs typeface="Arial"/>
            </a:endParaRPr>
          </a:p>
        </p:txBody>
      </p:sp>
      <p:sp>
        <p:nvSpPr>
          <p:cNvPr id="18" name="Rectangle 17"/>
          <p:cNvSpPr/>
          <p:nvPr userDrawn="1"/>
        </p:nvSpPr>
        <p:spPr>
          <a:xfrm>
            <a:off x="0" y="4739072"/>
            <a:ext cx="9144000" cy="1371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9" name="Picture 8"/>
          <p:cNvPicPr>
            <a:picLocks noChangeAspect="1"/>
          </p:cNvPicPr>
          <p:nvPr userDrawn="1"/>
        </p:nvPicPr>
        <p:blipFill>
          <a:blip r:embed="rId18" cstate="print">
            <a:extLst>
              <a:ext uri="{28A0092B-C50C-407E-A947-70E740481C1C}">
                <a14:useLocalDpi xmlns:a14="http://schemas.microsoft.com/office/drawing/2010/main" val="0"/>
              </a:ext>
            </a:extLst>
          </a:blip>
          <a:stretch>
            <a:fillRect/>
          </a:stretch>
        </p:blipFill>
        <p:spPr>
          <a:xfrm>
            <a:off x="381001" y="4836583"/>
            <a:ext cx="1435608" cy="243783"/>
          </a:xfrm>
          <a:prstGeom prst="rect">
            <a:avLst/>
          </a:prstGeom>
        </p:spPr>
      </p:pic>
    </p:spTree>
    <p:extLst>
      <p:ext uri="{BB962C8B-B14F-4D97-AF65-F5344CB8AC3E}">
        <p14:creationId xmlns:p14="http://schemas.microsoft.com/office/powerpoint/2010/main" val="2157173500"/>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4" r:id="rId6"/>
    <p:sldLayoutId id="2147483722" r:id="rId7"/>
    <p:sldLayoutId id="2147483725" r:id="rId8"/>
    <p:sldLayoutId id="2147483723" r:id="rId9"/>
    <p:sldLayoutId id="2147483676" r:id="rId10"/>
    <p:sldLayoutId id="2147483662" r:id="rId11"/>
    <p:sldLayoutId id="2147483664" r:id="rId12"/>
    <p:sldLayoutId id="2147483672" r:id="rId13"/>
    <p:sldLayoutId id="2147483673" r:id="rId14"/>
    <p:sldLayoutId id="2147483674" r:id="rId15"/>
    <p:sldLayoutId id="2147483675" r:id="rId16"/>
  </p:sldLayoutIdLst>
  <p:timing>
    <p:tnLst>
      <p:par>
        <p:cTn id="1" dur="indefinite" restart="never" nodeType="tmRoot"/>
      </p:par>
    </p:tnLst>
  </p:timing>
  <p:txStyles>
    <p:titleStyle>
      <a:lvl1pPr algn="l" defTabSz="685800" rtl="0" eaLnBrk="1" latinLnBrk="0" hangingPunct="1">
        <a:lnSpc>
          <a:spcPct val="90000"/>
        </a:lnSpc>
        <a:spcBef>
          <a:spcPct val="0"/>
        </a:spcBef>
        <a:buNone/>
        <a:defRPr sz="2400" b="0"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100000"/>
        </a:lnSpc>
        <a:spcBef>
          <a:spcPts val="750"/>
        </a:spcBef>
        <a:buFont typeface="Arial" panose="020B0604020202020204" pitchFamily="34" charset="0"/>
        <a:buNone/>
        <a:defRPr sz="1650" kern="1200">
          <a:solidFill>
            <a:schemeClr val="tx1"/>
          </a:solidFill>
          <a:latin typeface="Arial" panose="020B0604020202020204" pitchFamily="34" charset="0"/>
          <a:ea typeface="+mn-ea"/>
          <a:cs typeface="Arial" panose="020B0604020202020204" pitchFamily="34" charset="0"/>
        </a:defRPr>
      </a:lvl1pPr>
      <a:lvl2pPr marL="255985" indent="-127397" algn="l" defTabSz="685800" rtl="0" eaLnBrk="1" latinLnBrk="0" hangingPunct="1">
        <a:lnSpc>
          <a:spcPct val="100000"/>
        </a:lnSpc>
        <a:spcBef>
          <a:spcPts val="375"/>
        </a:spcBef>
        <a:buFont typeface="Arial" panose="020B0604020202020204" pitchFamily="34" charset="0"/>
        <a:buChar char="•"/>
        <a:defRPr sz="1650" kern="1200">
          <a:solidFill>
            <a:schemeClr val="tx1"/>
          </a:solidFill>
          <a:latin typeface="Arial" panose="020B0604020202020204" pitchFamily="34" charset="0"/>
          <a:ea typeface="+mn-ea"/>
          <a:cs typeface="Arial" panose="020B0604020202020204" pitchFamily="34" charset="0"/>
        </a:defRPr>
      </a:lvl2pPr>
      <a:lvl3pPr marL="471488" indent="-128588" algn="l" defTabSz="685800" rtl="0" eaLnBrk="1" latinLnBrk="0" hangingPunct="1">
        <a:lnSpc>
          <a:spcPct val="10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685800" indent="-132160" algn="l" defTabSz="685800" rtl="0" eaLnBrk="1" latinLnBrk="0" hangingPunct="1">
        <a:lnSpc>
          <a:spcPct val="100000"/>
        </a:lnSpc>
        <a:spcBef>
          <a:spcPts val="375"/>
        </a:spcBef>
        <a:buClr>
          <a:schemeClr val="tx1">
            <a:lumMod val="50000"/>
            <a:lumOff val="50000"/>
          </a:schemeClr>
        </a:buClr>
        <a:buFont typeface="Arial" panose="020B0604020202020204" pitchFamily="34" charset="0"/>
        <a:buChar char="•"/>
        <a:defRPr sz="1500" kern="1200">
          <a:solidFill>
            <a:schemeClr val="tx1">
              <a:lumMod val="50000"/>
              <a:lumOff val="50000"/>
            </a:schemeClr>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6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32" userDrawn="1">
          <p15:clr>
            <a:srgbClr val="A4A3A4"/>
          </p15:clr>
        </p15:guide>
        <p15:guide id="2" pos="240" userDrawn="1">
          <p15:clr>
            <a:srgbClr val="A4A3A4"/>
          </p15:clr>
        </p15:guide>
        <p15:guide id="3" pos="600" userDrawn="1">
          <p15:clr>
            <a:srgbClr val="A4A3A4"/>
          </p15:clr>
        </p15:guide>
        <p15:guide id="4" pos="696" userDrawn="1">
          <p15:clr>
            <a:srgbClr val="A4A3A4"/>
          </p15:clr>
        </p15:guide>
        <p15:guide id="5" pos="1056" userDrawn="1">
          <p15:clr>
            <a:srgbClr val="A4A3A4"/>
          </p15:clr>
        </p15:guide>
        <p15:guide id="6" pos="1152" userDrawn="1">
          <p15:clr>
            <a:srgbClr val="A4A3A4"/>
          </p15:clr>
        </p15:guide>
        <p15:guide id="7" pos="1488" userDrawn="1">
          <p15:clr>
            <a:srgbClr val="A4A3A4"/>
          </p15:clr>
        </p15:guide>
        <p15:guide id="8" pos="1584" userDrawn="1">
          <p15:clr>
            <a:srgbClr val="A4A3A4"/>
          </p15:clr>
        </p15:guide>
        <p15:guide id="9" pos="1944" userDrawn="1">
          <p15:clr>
            <a:srgbClr val="A4A3A4"/>
          </p15:clr>
        </p15:guide>
        <p15:guide id="10" pos="2040" userDrawn="1">
          <p15:clr>
            <a:srgbClr val="A4A3A4"/>
          </p15:clr>
        </p15:guide>
        <p15:guide id="11" pos="2376" userDrawn="1">
          <p15:clr>
            <a:srgbClr val="A4A3A4"/>
          </p15:clr>
        </p15:guide>
        <p15:guide id="12" pos="2472" userDrawn="1">
          <p15:clr>
            <a:srgbClr val="A4A3A4"/>
          </p15:clr>
        </p15:guide>
        <p15:guide id="13" pos="2832" userDrawn="1">
          <p15:clr>
            <a:srgbClr val="A4A3A4"/>
          </p15:clr>
        </p15:guide>
        <p15:guide id="14" pos="2928" userDrawn="1">
          <p15:clr>
            <a:srgbClr val="A4A3A4"/>
          </p15:clr>
        </p15:guide>
        <p15:guide id="15" pos="3264" userDrawn="1">
          <p15:clr>
            <a:srgbClr val="A4A3A4"/>
          </p15:clr>
        </p15:guide>
        <p15:guide id="16" pos="3360" userDrawn="1">
          <p15:clr>
            <a:srgbClr val="A4A3A4"/>
          </p15:clr>
        </p15:guide>
        <p15:guide id="17" pos="3720" userDrawn="1">
          <p15:clr>
            <a:srgbClr val="A4A3A4"/>
          </p15:clr>
        </p15:guide>
        <p15:guide id="18" pos="3816" userDrawn="1">
          <p15:clr>
            <a:srgbClr val="A4A3A4"/>
          </p15:clr>
        </p15:guide>
        <p15:guide id="19" pos="4176" userDrawn="1">
          <p15:clr>
            <a:srgbClr val="A4A3A4"/>
          </p15:clr>
        </p15:guide>
        <p15:guide id="20" pos="4272" userDrawn="1">
          <p15:clr>
            <a:srgbClr val="A4A3A4"/>
          </p15:clr>
        </p15:guide>
        <p15:guide id="21" pos="4608" userDrawn="1">
          <p15:clr>
            <a:srgbClr val="A4A3A4"/>
          </p15:clr>
        </p15:guide>
        <p15:guide id="22" pos="4704" userDrawn="1">
          <p15:clr>
            <a:srgbClr val="A4A3A4"/>
          </p15:clr>
        </p15:guide>
        <p15:guide id="23" pos="5040" userDrawn="1">
          <p15:clr>
            <a:srgbClr val="A4A3A4"/>
          </p15:clr>
        </p15:guide>
        <p15:guide id="24" pos="5136" userDrawn="1">
          <p15:clr>
            <a:srgbClr val="A4A3A4"/>
          </p15:clr>
        </p15:guide>
        <p15:guide id="25" pos="5496" userDrawn="1">
          <p15:clr>
            <a:srgbClr val="A4A3A4"/>
          </p15:clr>
        </p15:guide>
        <p15:guide id="26" orient="horz" pos="516" userDrawn="1">
          <p15:clr>
            <a:srgbClr val="A4A3A4"/>
          </p15:clr>
        </p15:guide>
        <p15:guide id="27" orient="horz" pos="612" userDrawn="1">
          <p15:clr>
            <a:srgbClr val="A4A3A4"/>
          </p15:clr>
        </p15:guide>
        <p15:guide id="28" orient="horz" pos="924" userDrawn="1">
          <p15:clr>
            <a:srgbClr val="A4A3A4"/>
          </p15:clr>
        </p15:guide>
        <p15:guide id="29" orient="horz" pos="996" userDrawn="1">
          <p15:clr>
            <a:srgbClr val="A4A3A4"/>
          </p15:clr>
        </p15:guide>
        <p15:guide id="31" orient="horz" pos="1308" userDrawn="1">
          <p15:clr>
            <a:srgbClr val="A4A3A4"/>
          </p15:clr>
        </p15:guide>
        <p15:guide id="33" orient="horz" pos="1380" userDrawn="1">
          <p15:clr>
            <a:srgbClr val="A4A3A4"/>
          </p15:clr>
        </p15:guide>
        <p15:guide id="34" orient="horz" pos="1692" userDrawn="1">
          <p15:clr>
            <a:srgbClr val="A4A3A4"/>
          </p15:clr>
        </p15:guide>
        <p15:guide id="35" orient="horz" pos="1764" userDrawn="1">
          <p15:clr>
            <a:srgbClr val="A4A3A4"/>
          </p15:clr>
        </p15:guide>
        <p15:guide id="36" orient="horz" pos="2076" userDrawn="1">
          <p15:clr>
            <a:srgbClr val="A4A3A4"/>
          </p15:clr>
        </p15:guide>
        <p15:guide id="37" orient="horz" pos="2148" userDrawn="1">
          <p15:clr>
            <a:srgbClr val="A4A3A4"/>
          </p15:clr>
        </p15:guide>
        <p15:guide id="38" orient="horz" pos="2460" userDrawn="1">
          <p15:clr>
            <a:srgbClr val="A4A3A4"/>
          </p15:clr>
        </p15:guide>
        <p15:guide id="39" orient="horz" pos="2532" userDrawn="1">
          <p15:clr>
            <a:srgbClr val="A4A3A4"/>
          </p15:clr>
        </p15:guide>
        <p15:guide id="40" orient="horz" pos="2844" userDrawn="1">
          <p15:clr>
            <a:srgbClr val="A4A3A4"/>
          </p15:clr>
        </p15:guide>
        <p15:guide id="41" pos="2880" userDrawn="1">
          <p15:clr>
            <a:srgbClr val="F26B43"/>
          </p15:clr>
        </p15:guide>
        <p15:guide id="42" orient="horz" pos="162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hyperlink" Target="mailto:bmpowell@cert.org?subject=FloCon%20Talk:%20" TargetMode="Externa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Automated Cluster Testing</a:t>
            </a:r>
            <a:br>
              <a:rPr lang="en-US" dirty="0" smtClean="0"/>
            </a:br>
            <a:r>
              <a:rPr lang="en-US" dirty="0" smtClean="0"/>
              <a:t>and Optimization</a:t>
            </a:r>
            <a:endParaRPr lang="en-US" dirty="0"/>
          </a:p>
        </p:txBody>
      </p:sp>
      <p:sp>
        <p:nvSpPr>
          <p:cNvPr id="3" name="Subtitle 2"/>
          <p:cNvSpPr>
            <a:spLocks noGrp="1"/>
          </p:cNvSpPr>
          <p:nvPr>
            <p:ph type="subTitle" idx="1"/>
          </p:nvPr>
        </p:nvSpPr>
        <p:spPr/>
        <p:txBody>
          <a:bodyPr>
            <a:normAutofit/>
          </a:bodyPr>
          <a:lstStyle/>
          <a:p>
            <a:r>
              <a:rPr lang="en-US" dirty="0" smtClean="0"/>
              <a:t>Brad Powell</a:t>
            </a:r>
            <a:br>
              <a:rPr lang="en-US" dirty="0" smtClean="0"/>
            </a:br>
            <a:r>
              <a:rPr lang="en-US" sz="800" dirty="0" smtClean="0">
                <a:solidFill>
                  <a:schemeClr val="bg1">
                    <a:lumMod val="50000"/>
                  </a:schemeClr>
                </a:solidFill>
              </a:rPr>
              <a:t>Sr. Security Engineer | CERT</a:t>
            </a:r>
            <a:endParaRPr lang="en-US" sz="800" dirty="0">
              <a:solidFill>
                <a:schemeClr val="bg1">
                  <a:lumMod val="50000"/>
                </a:schemeClr>
              </a:solidFill>
            </a:endParaRPr>
          </a:p>
        </p:txBody>
      </p:sp>
    </p:spTree>
    <p:extLst>
      <p:ext uri="{BB962C8B-B14F-4D97-AF65-F5344CB8AC3E}">
        <p14:creationId xmlns:p14="http://schemas.microsoft.com/office/powerpoint/2010/main" val="30942613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err="1" smtClean="0"/>
              <a:t>Mothra</a:t>
            </a:r>
            <a:r>
              <a:rPr lang="en-US" dirty="0" smtClean="0"/>
              <a:t> Refresher</a:t>
            </a:r>
            <a:endParaRPr lang="en-US" dirty="0"/>
          </a:p>
        </p:txBody>
      </p:sp>
      <p:sp>
        <p:nvSpPr>
          <p:cNvPr id="3" name="Text Placeholder 2"/>
          <p:cNvSpPr>
            <a:spLocks noGrp="1"/>
          </p:cNvSpPr>
          <p:nvPr>
            <p:ph type="body" sz="quarter" idx="10"/>
          </p:nvPr>
        </p:nvSpPr>
        <p:spPr>
          <a:xfrm>
            <a:off x="380999" y="642937"/>
            <a:ext cx="2432323" cy="352425"/>
          </a:xfrm>
          <a:prstGeom prst="rect">
            <a:avLst/>
          </a:prstGeom>
        </p:spPr>
        <p:txBody>
          <a:bodyPr>
            <a:noAutofit/>
          </a:bodyPr>
          <a:lstStyle/>
          <a:p>
            <a:pPr>
              <a:spcAft>
                <a:spcPts val="600"/>
              </a:spcAft>
            </a:pPr>
            <a:r>
              <a:rPr lang="en-US" sz="1400" b="1" dirty="0" err="1" smtClean="0"/>
              <a:t>Mothra</a:t>
            </a:r>
            <a:r>
              <a:rPr lang="en-US" sz="1400" b="1" dirty="0" smtClean="0"/>
              <a:t> Architecture</a:t>
            </a:r>
            <a:endParaRPr lang="en-US" sz="1050" dirty="0"/>
          </a:p>
          <a:p>
            <a:pPr lvl="1">
              <a:spcBef>
                <a:spcPts val="300"/>
              </a:spcBef>
            </a:pPr>
            <a:r>
              <a:rPr lang="en-US" sz="1200" dirty="0" smtClean="0"/>
              <a:t>Facilitate bulk storage and analysis of cybersecurity data with high levels of flexibility, performance, and interoperability</a:t>
            </a:r>
            <a:br>
              <a:rPr lang="en-US" sz="1200" dirty="0" smtClean="0"/>
            </a:br>
            <a:endParaRPr lang="en-US" sz="1200" dirty="0"/>
          </a:p>
          <a:p>
            <a:pPr lvl="1">
              <a:spcBef>
                <a:spcPts val="300"/>
              </a:spcBef>
            </a:pPr>
            <a:r>
              <a:rPr lang="en-US" sz="1200" dirty="0" smtClean="0"/>
              <a:t>Reduce the engineering effort involved in developing, transitioning, and operationalizing new analytics</a:t>
            </a:r>
            <a:br>
              <a:rPr lang="en-US" sz="1200" dirty="0" smtClean="0"/>
            </a:br>
            <a:endParaRPr lang="en-US" sz="1200" dirty="0"/>
          </a:p>
          <a:p>
            <a:pPr lvl="1">
              <a:spcBef>
                <a:spcPts val="300"/>
              </a:spcBef>
            </a:pPr>
            <a:r>
              <a:rPr lang="en-US" sz="1200" dirty="0" smtClean="0"/>
              <a:t>Serve all major constituencies within the network security community, including data scientists, first-tier incident responders, system admins, and hobbyists</a:t>
            </a:r>
            <a:endParaRPr lang="en-US" sz="1200" dirty="0"/>
          </a:p>
          <a:p>
            <a:pPr>
              <a:spcAft>
                <a:spcPts val="600"/>
              </a:spcAft>
            </a:pPr>
            <a:endParaRPr lang="en-US" sz="1050" dirty="0"/>
          </a:p>
        </p:txBody>
      </p:sp>
      <p:pic>
        <p:nvPicPr>
          <p:cNvPr id="9" name="Picture 8"/>
          <p:cNvPicPr>
            <a:picLocks noChangeAspect="1"/>
          </p:cNvPicPr>
          <p:nvPr/>
        </p:nvPicPr>
        <p:blipFill>
          <a:blip r:embed="rId3"/>
          <a:stretch>
            <a:fillRect/>
          </a:stretch>
        </p:blipFill>
        <p:spPr>
          <a:xfrm>
            <a:off x="3065764" y="568633"/>
            <a:ext cx="5713822" cy="3974615"/>
          </a:xfrm>
          <a:prstGeom prst="rect">
            <a:avLst/>
          </a:prstGeom>
        </p:spPr>
      </p:pic>
    </p:spTree>
    <p:extLst>
      <p:ext uri="{BB962C8B-B14F-4D97-AF65-F5344CB8AC3E}">
        <p14:creationId xmlns:p14="http://schemas.microsoft.com/office/powerpoint/2010/main" val="13710138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2262" y="183132"/>
            <a:ext cx="5842692" cy="4361364"/>
          </a:xfrm>
          <a:prstGeom prst="rect">
            <a:avLst/>
          </a:prstGeom>
        </p:spPr>
      </p:pic>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err="1" smtClean="0"/>
              <a:t>Mothra</a:t>
            </a:r>
            <a:r>
              <a:rPr lang="en-US" dirty="0" smtClean="0"/>
              <a:t> Refresher</a:t>
            </a:r>
            <a:endParaRPr lang="en-US" dirty="0"/>
          </a:p>
        </p:txBody>
      </p:sp>
      <p:sp>
        <p:nvSpPr>
          <p:cNvPr id="3" name="Text Placeholder 2"/>
          <p:cNvSpPr>
            <a:spLocks noGrp="1"/>
          </p:cNvSpPr>
          <p:nvPr>
            <p:ph type="body" sz="quarter" idx="10"/>
          </p:nvPr>
        </p:nvSpPr>
        <p:spPr>
          <a:xfrm>
            <a:off x="381000" y="642937"/>
            <a:ext cx="2133600" cy="352425"/>
          </a:xfrm>
          <a:prstGeom prst="rect">
            <a:avLst/>
          </a:prstGeom>
        </p:spPr>
        <p:txBody>
          <a:bodyPr>
            <a:noAutofit/>
          </a:bodyPr>
          <a:lstStyle/>
          <a:p>
            <a:pPr>
              <a:spcAft>
                <a:spcPts val="600"/>
              </a:spcAft>
            </a:pPr>
            <a:r>
              <a:rPr lang="en-US" sz="1400" b="1" dirty="0" err="1" smtClean="0"/>
              <a:t>SiLK</a:t>
            </a:r>
            <a:r>
              <a:rPr lang="en-US" sz="1400" b="1" dirty="0" smtClean="0"/>
              <a:t> vs. </a:t>
            </a:r>
            <a:r>
              <a:rPr lang="en-US" sz="1400" b="1" dirty="0" err="1" smtClean="0"/>
              <a:t>Mothra</a:t>
            </a:r>
            <a:r>
              <a:rPr lang="en-US" sz="1400" b="1" dirty="0" smtClean="0"/>
              <a:t> </a:t>
            </a:r>
            <a:r>
              <a:rPr lang="en-US" sz="1050" dirty="0" smtClean="0"/>
              <a:t/>
            </a:r>
            <a:br>
              <a:rPr lang="en-US" sz="1050" dirty="0" smtClean="0"/>
            </a:br>
            <a:r>
              <a:rPr lang="en-US" sz="1400" b="1" dirty="0" smtClean="0"/>
              <a:t>Scalability</a:t>
            </a:r>
            <a:endParaRPr lang="en-US" sz="1050" dirty="0"/>
          </a:p>
          <a:p>
            <a:pPr lvl="1">
              <a:spcBef>
                <a:spcPts val="300"/>
              </a:spcBef>
            </a:pPr>
            <a:r>
              <a:rPr lang="en-US" sz="1200" dirty="0" err="1" smtClean="0"/>
              <a:t>Mothra</a:t>
            </a:r>
            <a:r>
              <a:rPr lang="en-US" sz="1200" dirty="0" smtClean="0"/>
              <a:t> enables more complex analyses at a scale beyond the capability of </a:t>
            </a:r>
            <a:r>
              <a:rPr lang="en-US" sz="1200" dirty="0" err="1" smtClean="0"/>
              <a:t>SiLK’s</a:t>
            </a:r>
            <a:r>
              <a:rPr lang="en-US" sz="1200" dirty="0" smtClean="0"/>
              <a:t> single-node architecture</a:t>
            </a:r>
            <a:endParaRPr lang="en-US" sz="1400" b="1" dirty="0" smtClean="0"/>
          </a:p>
        </p:txBody>
      </p:sp>
    </p:spTree>
    <p:extLst>
      <p:ext uri="{BB962C8B-B14F-4D97-AF65-F5344CB8AC3E}">
        <p14:creationId xmlns:p14="http://schemas.microsoft.com/office/powerpoint/2010/main" val="31860962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Automated Cluster Testing and Optimization</a:t>
            </a:r>
            <a:endParaRPr lang="en-US" dirty="0"/>
          </a:p>
        </p:txBody>
      </p:sp>
      <p:sp>
        <p:nvSpPr>
          <p:cNvPr id="3" name="Text Placeholder 2"/>
          <p:cNvSpPr>
            <a:spLocks noGrp="1"/>
          </p:cNvSpPr>
          <p:nvPr>
            <p:ph type="body" sz="quarter" idx="10"/>
          </p:nvPr>
        </p:nvSpPr>
        <p:spPr/>
        <p:txBody>
          <a:bodyPr/>
          <a:lstStyle/>
          <a:p>
            <a:r>
              <a:rPr lang="en-US" dirty="0" smtClean="0"/>
              <a:t>Test Plan</a:t>
            </a:r>
            <a:endParaRPr lang="en-US" dirty="0"/>
          </a:p>
        </p:txBody>
      </p:sp>
    </p:spTree>
    <p:extLst>
      <p:ext uri="{BB962C8B-B14F-4D97-AF65-F5344CB8AC3E}">
        <p14:creationId xmlns:p14="http://schemas.microsoft.com/office/powerpoint/2010/main" val="19847103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Test Plan</a:t>
            </a:r>
            <a:endParaRPr lang="en-US" dirty="0"/>
          </a:p>
        </p:txBody>
      </p:sp>
      <p:sp>
        <p:nvSpPr>
          <p:cNvPr id="3" name="Text Placeholder 2"/>
          <p:cNvSpPr>
            <a:spLocks noGrp="1"/>
          </p:cNvSpPr>
          <p:nvPr>
            <p:ph type="body" sz="quarter" idx="10"/>
          </p:nvPr>
        </p:nvSpPr>
        <p:spPr>
          <a:xfrm>
            <a:off x="380998" y="971550"/>
            <a:ext cx="4800600" cy="352425"/>
          </a:xfrm>
          <a:prstGeom prst="rect">
            <a:avLst/>
          </a:prstGeom>
        </p:spPr>
        <p:txBody>
          <a:bodyPr>
            <a:noAutofit/>
          </a:bodyPr>
          <a:lstStyle/>
          <a:p>
            <a:r>
              <a:rPr lang="en-US" sz="1400" dirty="0"/>
              <a:t>The goal of our testing was to identify the performance and benchmarks for the DTE cluster in the following areas:</a:t>
            </a:r>
          </a:p>
          <a:p>
            <a:pPr marL="798513" lvl="1" indent="-457200">
              <a:buFont typeface="+mj-lt"/>
              <a:buAutoNum type="arabicPeriod"/>
            </a:pPr>
            <a:endParaRPr lang="en-US" sz="1200" dirty="0" smtClean="0"/>
          </a:p>
          <a:p>
            <a:pPr marL="798513" lvl="1" indent="-457200">
              <a:buFont typeface="+mj-lt"/>
              <a:buAutoNum type="arabicPeriod"/>
            </a:pPr>
            <a:r>
              <a:rPr lang="en-US" sz="1200" dirty="0" smtClean="0"/>
              <a:t>Cluster </a:t>
            </a:r>
            <a:r>
              <a:rPr lang="en-US" sz="1200" dirty="0"/>
              <a:t>Operations using pre-built, Micro and Machine Learning Workloads.</a:t>
            </a:r>
          </a:p>
          <a:p>
            <a:pPr marL="798513" lvl="1" indent="-457200">
              <a:buFont typeface="+mj-lt"/>
              <a:buAutoNum type="arabicPeriod"/>
            </a:pPr>
            <a:endParaRPr lang="en-US" sz="1200" dirty="0" smtClean="0"/>
          </a:p>
          <a:p>
            <a:pPr marL="798513" lvl="1" indent="-457200">
              <a:buFont typeface="+mj-lt"/>
              <a:buAutoNum type="arabicPeriod"/>
            </a:pPr>
            <a:r>
              <a:rPr lang="en-US" sz="1200" dirty="0" err="1" smtClean="0"/>
              <a:t>Mothra</a:t>
            </a:r>
            <a:r>
              <a:rPr lang="en-US" sz="1200" dirty="0" smtClean="0"/>
              <a:t> </a:t>
            </a:r>
            <a:r>
              <a:rPr lang="en-US" sz="1200" dirty="0" err="1"/>
              <a:t>Dataframe</a:t>
            </a:r>
            <a:r>
              <a:rPr lang="en-US" sz="1200" dirty="0"/>
              <a:t> Creation and Spark Query Performance.</a:t>
            </a:r>
          </a:p>
          <a:p>
            <a:pPr marL="798513" lvl="1" indent="-457200">
              <a:buFont typeface="+mj-lt"/>
              <a:buAutoNum type="arabicPeriod"/>
            </a:pPr>
            <a:endParaRPr lang="en-US" sz="1200" dirty="0" smtClean="0"/>
          </a:p>
          <a:p>
            <a:pPr marL="798513" lvl="1" indent="-457200">
              <a:buFont typeface="+mj-lt"/>
              <a:buAutoNum type="arabicPeriod"/>
            </a:pPr>
            <a:r>
              <a:rPr lang="en-US" sz="1200" dirty="0" err="1" smtClean="0"/>
              <a:t>Mothra</a:t>
            </a:r>
            <a:r>
              <a:rPr lang="en-US" sz="1200" dirty="0" smtClean="0"/>
              <a:t> </a:t>
            </a:r>
            <a:r>
              <a:rPr lang="en-US" sz="1200" dirty="0"/>
              <a:t>Ingest Process Performance running Collector and Packer processes on a 16 core physical edge node.</a:t>
            </a:r>
          </a:p>
          <a:p>
            <a:endParaRPr lang="en-US" dirty="0"/>
          </a:p>
        </p:txBody>
      </p:sp>
      <p:pic>
        <p:nvPicPr>
          <p:cNvPr id="7" name="Picture Placeholder 6">
            <a:extLst>
              <a:ext uri="{FF2B5EF4-FFF2-40B4-BE49-F238E27FC236}">
                <a16:creationId xmlns:a16="http://schemas.microsoft.com/office/drawing/2014/main" xmlns="" id="{58DF71AF-BF08-AA43-BAF0-3B62E24085BC}"/>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154" b="154"/>
          <a:stretch>
            <a:fillRect/>
          </a:stretch>
        </p:blipFill>
        <p:spPr/>
      </p:pic>
    </p:spTree>
    <p:extLst>
      <p:ext uri="{BB962C8B-B14F-4D97-AF65-F5344CB8AC3E}">
        <p14:creationId xmlns:p14="http://schemas.microsoft.com/office/powerpoint/2010/main" val="32327561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Test Plan</a:t>
            </a:r>
            <a:endParaRPr lang="en-US" dirty="0"/>
          </a:p>
        </p:txBody>
      </p:sp>
      <p:sp>
        <p:nvSpPr>
          <p:cNvPr id="3" name="Text Placeholder 2"/>
          <p:cNvSpPr>
            <a:spLocks noGrp="1"/>
          </p:cNvSpPr>
          <p:nvPr>
            <p:ph type="body" sz="quarter" idx="10"/>
          </p:nvPr>
        </p:nvSpPr>
        <p:spPr>
          <a:xfrm>
            <a:off x="380998" y="625334"/>
            <a:ext cx="4800600" cy="352425"/>
          </a:xfrm>
          <a:prstGeom prst="rect">
            <a:avLst/>
          </a:prstGeom>
        </p:spPr>
        <p:txBody>
          <a:bodyPr>
            <a:noAutofit/>
          </a:bodyPr>
          <a:lstStyle/>
          <a:p>
            <a:pPr>
              <a:spcAft>
                <a:spcPts val="600"/>
              </a:spcAft>
            </a:pPr>
            <a:r>
              <a:rPr lang="en-US" sz="1400" b="1" dirty="0" smtClean="0"/>
              <a:t>Test </a:t>
            </a:r>
            <a:r>
              <a:rPr lang="en-US" sz="1400" b="1" dirty="0"/>
              <a:t>Environment </a:t>
            </a:r>
            <a:r>
              <a:rPr lang="en-US" sz="1400" b="1" dirty="0" smtClean="0"/>
              <a:t>Details</a:t>
            </a:r>
            <a:endParaRPr lang="en-US" sz="1400" dirty="0"/>
          </a:p>
          <a:p>
            <a:pPr lvl="1">
              <a:spcBef>
                <a:spcPts val="300"/>
              </a:spcBef>
            </a:pPr>
            <a:r>
              <a:rPr lang="en-US" sz="1200" dirty="0"/>
              <a:t>Number of Nodes: 40+10 Virtual nodes for </a:t>
            </a:r>
            <a:r>
              <a:rPr lang="en-US" sz="1200" dirty="0" err="1"/>
              <a:t>NameNode</a:t>
            </a:r>
            <a:r>
              <a:rPr lang="en-US" sz="1200" dirty="0"/>
              <a:t>, YARN Resource Manager, Zookeeper, and Edge Nodes</a:t>
            </a:r>
          </a:p>
          <a:p>
            <a:pPr lvl="1">
              <a:spcBef>
                <a:spcPts val="300"/>
              </a:spcBef>
            </a:pPr>
            <a:r>
              <a:rPr lang="en-US" sz="1200" dirty="0"/>
              <a:t>RAM: </a:t>
            </a:r>
            <a:r>
              <a:rPr lang="en-US" sz="1200" dirty="0" smtClean="0"/>
              <a:t>256GB, Disks</a:t>
            </a:r>
            <a:r>
              <a:rPr lang="en-US" sz="1200" dirty="0"/>
              <a:t>: 4 Disks - 600 </a:t>
            </a:r>
            <a:r>
              <a:rPr lang="en-US" sz="1200" dirty="0" smtClean="0"/>
              <a:t>GB, CPU</a:t>
            </a:r>
            <a:r>
              <a:rPr lang="en-US" sz="1200" dirty="0"/>
              <a:t>: 2x8 cores</a:t>
            </a:r>
          </a:p>
          <a:p>
            <a:pPr lvl="1">
              <a:spcBef>
                <a:spcPts val="300"/>
              </a:spcBef>
            </a:pPr>
            <a:r>
              <a:rPr lang="en-US" sz="1200" dirty="0"/>
              <a:t>Network: Intel Corporation 82599ES 10-Gigabit dual port</a:t>
            </a:r>
          </a:p>
          <a:p>
            <a:pPr lvl="1">
              <a:spcBef>
                <a:spcPts val="300"/>
              </a:spcBef>
            </a:pPr>
            <a:r>
              <a:rPr lang="en-US" sz="1200" dirty="0"/>
              <a:t>HDP Version: HDP 2.6.4 YARN</a:t>
            </a:r>
          </a:p>
          <a:p>
            <a:pPr lvl="1">
              <a:spcBef>
                <a:spcPts val="300"/>
              </a:spcBef>
            </a:pPr>
            <a:r>
              <a:rPr lang="en-US" sz="1200" dirty="0" smtClean="0"/>
              <a:t>Spark Version: Spark 2.2.1</a:t>
            </a:r>
          </a:p>
          <a:p>
            <a:endParaRPr lang="en-US" dirty="0"/>
          </a:p>
        </p:txBody>
      </p:sp>
      <p:pic>
        <p:nvPicPr>
          <p:cNvPr id="7" name="Picture Placeholder 6">
            <a:extLst>
              <a:ext uri="{FF2B5EF4-FFF2-40B4-BE49-F238E27FC236}">
                <a16:creationId xmlns:a16="http://schemas.microsoft.com/office/drawing/2014/main" xmlns="" id="{58DF71AF-BF08-AA43-BAF0-3B62E24085BC}"/>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154" b="154"/>
          <a:stretch>
            <a:fillRect/>
          </a:stretch>
        </p:blipFill>
        <p:spPr/>
      </p:pic>
      <p:graphicFrame>
        <p:nvGraphicFramePr>
          <p:cNvPr id="5" name="Table 4"/>
          <p:cNvGraphicFramePr>
            <a:graphicFrameLocks noGrp="1"/>
          </p:cNvGraphicFramePr>
          <p:nvPr>
            <p:extLst>
              <p:ext uri="{D42A27DB-BD31-4B8C-83A1-F6EECF244321}">
                <p14:modId xmlns:p14="http://schemas.microsoft.com/office/powerpoint/2010/main" val="2230422039"/>
              </p:ext>
            </p:extLst>
          </p:nvPr>
        </p:nvGraphicFramePr>
        <p:xfrm>
          <a:off x="380998" y="2465066"/>
          <a:ext cx="5524502" cy="2049784"/>
        </p:xfrm>
        <a:graphic>
          <a:graphicData uri="http://schemas.openxmlformats.org/drawingml/2006/table">
            <a:tbl>
              <a:tblPr>
                <a:tableStyleId>{D7AC3CCA-C797-4891-BE02-D94E43425B78}</a:tableStyleId>
              </a:tblPr>
              <a:tblGrid>
                <a:gridCol w="2762251"/>
                <a:gridCol w="2762251"/>
              </a:tblGrid>
              <a:tr h="158182">
                <a:tc>
                  <a:txBody>
                    <a:bodyPr/>
                    <a:lstStyle/>
                    <a:p>
                      <a:pPr algn="l" fontAlgn="t"/>
                      <a:r>
                        <a:rPr lang="en-US" sz="800" b="1" dirty="0">
                          <a:effectLst/>
                        </a:rPr>
                        <a:t>Test </a:t>
                      </a:r>
                      <a:r>
                        <a:rPr lang="en-US" sz="800" b="1" dirty="0" smtClean="0">
                          <a:effectLst/>
                        </a:rPr>
                        <a:t>parameters</a:t>
                      </a:r>
                      <a:endParaRPr lang="en-US" sz="800" b="1" dirty="0">
                        <a:solidFill>
                          <a:srgbClr val="333333"/>
                        </a:solidFill>
                        <a:effectLst/>
                      </a:endParaRPr>
                    </a:p>
                  </a:txBody>
                  <a:tcPr marL="46017" marR="69026" marT="32212" marB="32212"/>
                </a:tc>
                <a:tc>
                  <a:txBody>
                    <a:bodyPr/>
                    <a:lstStyle/>
                    <a:p>
                      <a:pPr algn="l" fontAlgn="t"/>
                      <a:r>
                        <a:rPr lang="en-US" sz="800" b="1" dirty="0" smtClean="0">
                          <a:effectLst/>
                        </a:rPr>
                        <a:t>Values</a:t>
                      </a:r>
                      <a:endParaRPr lang="en-US" sz="800" b="1" dirty="0">
                        <a:solidFill>
                          <a:srgbClr val="333333"/>
                        </a:solidFill>
                        <a:effectLst/>
                      </a:endParaRPr>
                    </a:p>
                  </a:txBody>
                  <a:tcPr marL="46017" marR="69026" marT="32212" marB="32212"/>
                </a:tc>
              </a:tr>
              <a:tr h="158182">
                <a:tc>
                  <a:txBody>
                    <a:bodyPr/>
                    <a:lstStyle/>
                    <a:p>
                      <a:pPr algn="l" fontAlgn="t"/>
                      <a:r>
                        <a:rPr lang="en-US" sz="800">
                          <a:effectLst/>
                        </a:rPr>
                        <a:t>spark.submit.deployMode</a:t>
                      </a:r>
                    </a:p>
                  </a:txBody>
                  <a:tcPr marL="46017" marR="46017" marT="32212" marB="32212"/>
                </a:tc>
                <a:tc>
                  <a:txBody>
                    <a:bodyPr/>
                    <a:lstStyle/>
                    <a:p>
                      <a:pPr algn="l" fontAlgn="t"/>
                      <a:r>
                        <a:rPr lang="en-US" sz="800" dirty="0">
                          <a:effectLst/>
                        </a:rPr>
                        <a:t>client</a:t>
                      </a:r>
                    </a:p>
                  </a:txBody>
                  <a:tcPr marL="46017" marR="46017" marT="32212" marB="32212"/>
                </a:tc>
              </a:tr>
              <a:tr h="158182">
                <a:tc>
                  <a:txBody>
                    <a:bodyPr/>
                    <a:lstStyle/>
                    <a:p>
                      <a:pPr algn="l" fontAlgn="t"/>
                      <a:r>
                        <a:rPr lang="en-US" sz="800">
                          <a:effectLst/>
                        </a:rPr>
                        <a:t>spark.shuffle.service.enabled</a:t>
                      </a:r>
                    </a:p>
                  </a:txBody>
                  <a:tcPr marL="46017" marR="46017" marT="32212" marB="32212"/>
                </a:tc>
                <a:tc>
                  <a:txBody>
                    <a:bodyPr/>
                    <a:lstStyle/>
                    <a:p>
                      <a:pPr algn="l" fontAlgn="t"/>
                      <a:r>
                        <a:rPr lang="en-US" sz="800">
                          <a:effectLst/>
                        </a:rPr>
                        <a:t>true</a:t>
                      </a:r>
                    </a:p>
                  </a:txBody>
                  <a:tcPr marL="46017" marR="46017" marT="32212" marB="32212"/>
                </a:tc>
              </a:tr>
              <a:tr h="158182">
                <a:tc>
                  <a:txBody>
                    <a:bodyPr/>
                    <a:lstStyle/>
                    <a:p>
                      <a:pPr algn="l" fontAlgn="t"/>
                      <a:r>
                        <a:rPr lang="en-US" sz="800">
                          <a:effectLst/>
                        </a:rPr>
                        <a:t>spark.scheduler.mode</a:t>
                      </a:r>
                    </a:p>
                  </a:txBody>
                  <a:tcPr marL="46017" marR="46017" marT="32212" marB="32212"/>
                </a:tc>
                <a:tc>
                  <a:txBody>
                    <a:bodyPr/>
                    <a:lstStyle/>
                    <a:p>
                      <a:pPr algn="l" fontAlgn="t"/>
                      <a:r>
                        <a:rPr lang="en-US" sz="800">
                          <a:effectLst/>
                        </a:rPr>
                        <a:t>FIFO</a:t>
                      </a:r>
                    </a:p>
                  </a:txBody>
                  <a:tcPr marL="46017" marR="46017" marT="32212" marB="32212"/>
                </a:tc>
              </a:tr>
              <a:tr h="158182">
                <a:tc>
                  <a:txBody>
                    <a:bodyPr/>
                    <a:lstStyle/>
                    <a:p>
                      <a:pPr algn="l" fontAlgn="t"/>
                      <a:r>
                        <a:rPr lang="en-US" sz="800">
                          <a:effectLst/>
                        </a:rPr>
                        <a:t>spark.master</a:t>
                      </a:r>
                    </a:p>
                  </a:txBody>
                  <a:tcPr marL="46017" marR="46017" marT="32212" marB="32212"/>
                </a:tc>
                <a:tc>
                  <a:txBody>
                    <a:bodyPr/>
                    <a:lstStyle/>
                    <a:p>
                      <a:pPr algn="l" fontAlgn="t"/>
                      <a:r>
                        <a:rPr lang="en-US" sz="800" dirty="0">
                          <a:effectLst/>
                        </a:rPr>
                        <a:t>yarn</a:t>
                      </a:r>
                    </a:p>
                  </a:txBody>
                  <a:tcPr marL="46017" marR="46017" marT="32212" marB="32212"/>
                </a:tc>
              </a:tr>
              <a:tr h="158182">
                <a:tc>
                  <a:txBody>
                    <a:bodyPr/>
                    <a:lstStyle/>
                    <a:p>
                      <a:pPr algn="l" fontAlgn="t"/>
                      <a:r>
                        <a:rPr lang="en-US" sz="800">
                          <a:effectLst/>
                        </a:rPr>
                        <a:t>spark.executor.memory</a:t>
                      </a:r>
                    </a:p>
                  </a:txBody>
                  <a:tcPr marL="46017" marR="46017" marT="32212" marB="32212"/>
                </a:tc>
                <a:tc>
                  <a:txBody>
                    <a:bodyPr/>
                    <a:lstStyle/>
                    <a:p>
                      <a:pPr algn="l" fontAlgn="t"/>
                      <a:r>
                        <a:rPr lang="en-US" sz="800">
                          <a:effectLst/>
                        </a:rPr>
                        <a:t>4g</a:t>
                      </a:r>
                    </a:p>
                  </a:txBody>
                  <a:tcPr marL="46017" marR="46017" marT="32212" marB="32212"/>
                </a:tc>
              </a:tr>
              <a:tr h="158182">
                <a:tc>
                  <a:txBody>
                    <a:bodyPr/>
                    <a:lstStyle/>
                    <a:p>
                      <a:pPr algn="l" fontAlgn="t"/>
                      <a:r>
                        <a:rPr lang="en-US" sz="800">
                          <a:effectLst/>
                        </a:rPr>
                        <a:t>spark.dynamicAllocation.minExecutors</a:t>
                      </a:r>
                    </a:p>
                  </a:txBody>
                  <a:tcPr marL="46017" marR="46017" marT="32212" marB="32212"/>
                </a:tc>
                <a:tc>
                  <a:txBody>
                    <a:bodyPr/>
                    <a:lstStyle/>
                    <a:p>
                      <a:pPr algn="l" fontAlgn="t"/>
                      <a:r>
                        <a:rPr lang="en-US" sz="800">
                          <a:effectLst/>
                        </a:rPr>
                        <a:t>4</a:t>
                      </a:r>
                    </a:p>
                  </a:txBody>
                  <a:tcPr marL="46017" marR="46017" marT="32212" marB="32212"/>
                </a:tc>
              </a:tr>
              <a:tr h="158182">
                <a:tc>
                  <a:txBody>
                    <a:bodyPr/>
                    <a:lstStyle/>
                    <a:p>
                      <a:pPr algn="l" fontAlgn="t"/>
                      <a:r>
                        <a:rPr lang="en-US" sz="800">
                          <a:effectLst/>
                        </a:rPr>
                        <a:t>spark.dynamicAllocation.initialExecutors</a:t>
                      </a:r>
                    </a:p>
                  </a:txBody>
                  <a:tcPr marL="46017" marR="46017" marT="32212" marB="32212"/>
                </a:tc>
                <a:tc>
                  <a:txBody>
                    <a:bodyPr/>
                    <a:lstStyle/>
                    <a:p>
                      <a:pPr algn="l" fontAlgn="t"/>
                      <a:r>
                        <a:rPr lang="en-US" sz="800" dirty="0">
                          <a:effectLst/>
                        </a:rPr>
                        <a:t>4</a:t>
                      </a:r>
                    </a:p>
                  </a:txBody>
                  <a:tcPr marL="46017" marR="46017" marT="32212" marB="32212"/>
                </a:tc>
              </a:tr>
              <a:tr h="158182">
                <a:tc>
                  <a:txBody>
                    <a:bodyPr/>
                    <a:lstStyle/>
                    <a:p>
                      <a:pPr algn="l" fontAlgn="t"/>
                      <a:r>
                        <a:rPr lang="en-US" sz="800">
                          <a:effectLst/>
                        </a:rPr>
                        <a:t>spark.dynamicAllocation.enabled</a:t>
                      </a:r>
                    </a:p>
                  </a:txBody>
                  <a:tcPr marL="46017" marR="46017" marT="32212" marB="32212"/>
                </a:tc>
                <a:tc>
                  <a:txBody>
                    <a:bodyPr/>
                    <a:lstStyle/>
                    <a:p>
                      <a:pPr algn="l" fontAlgn="t"/>
                      <a:r>
                        <a:rPr lang="en-US" sz="800" dirty="0">
                          <a:effectLst/>
                        </a:rPr>
                        <a:t>true</a:t>
                      </a:r>
                    </a:p>
                  </a:txBody>
                  <a:tcPr marL="46017" marR="46017" marT="32212" marB="32212"/>
                </a:tc>
              </a:tr>
              <a:tr h="158182">
                <a:tc>
                  <a:txBody>
                    <a:bodyPr/>
                    <a:lstStyle/>
                    <a:p>
                      <a:pPr algn="l" fontAlgn="t"/>
                      <a:r>
                        <a:rPr lang="en-US" sz="800">
                          <a:effectLst/>
                        </a:rPr>
                        <a:t>spark.driver.port</a:t>
                      </a:r>
                    </a:p>
                  </a:txBody>
                  <a:tcPr marL="46017" marR="46017" marT="32212" marB="32212"/>
                </a:tc>
                <a:tc>
                  <a:txBody>
                    <a:bodyPr/>
                    <a:lstStyle/>
                    <a:p>
                      <a:pPr algn="l" fontAlgn="t"/>
                      <a:r>
                        <a:rPr lang="en-US" sz="800">
                          <a:effectLst/>
                        </a:rPr>
                        <a:t>36562</a:t>
                      </a:r>
                    </a:p>
                  </a:txBody>
                  <a:tcPr marL="46017" marR="46017" marT="32212" marB="32212"/>
                </a:tc>
              </a:tr>
              <a:tr h="158182">
                <a:tc>
                  <a:txBody>
                    <a:bodyPr/>
                    <a:lstStyle/>
                    <a:p>
                      <a:pPr algn="l" fontAlgn="t"/>
                      <a:r>
                        <a:rPr lang="en-US" sz="800">
                          <a:effectLst/>
                        </a:rPr>
                        <a:t>spark.driver.memory</a:t>
                      </a:r>
                    </a:p>
                  </a:txBody>
                  <a:tcPr marL="46017" marR="46017" marT="32212" marB="32212"/>
                </a:tc>
                <a:tc>
                  <a:txBody>
                    <a:bodyPr/>
                    <a:lstStyle/>
                    <a:p>
                      <a:pPr algn="l" fontAlgn="t"/>
                      <a:r>
                        <a:rPr lang="en-US" sz="800" dirty="0">
                          <a:effectLst/>
                        </a:rPr>
                        <a:t>8g</a:t>
                      </a:r>
                    </a:p>
                  </a:txBody>
                  <a:tcPr marL="46017" marR="46017" marT="32212" marB="32212"/>
                </a:tc>
              </a:tr>
            </a:tbl>
          </a:graphicData>
        </a:graphic>
      </p:graphicFrame>
    </p:spTree>
    <p:extLst>
      <p:ext uri="{BB962C8B-B14F-4D97-AF65-F5344CB8AC3E}">
        <p14:creationId xmlns:p14="http://schemas.microsoft.com/office/powerpoint/2010/main" val="41884017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Test Plan</a:t>
            </a:r>
            <a:endParaRPr lang="en-US" dirty="0"/>
          </a:p>
        </p:txBody>
      </p:sp>
      <p:sp>
        <p:nvSpPr>
          <p:cNvPr id="3" name="Text Placeholder 2"/>
          <p:cNvSpPr>
            <a:spLocks noGrp="1"/>
          </p:cNvSpPr>
          <p:nvPr>
            <p:ph type="body" sz="quarter" idx="10"/>
          </p:nvPr>
        </p:nvSpPr>
        <p:spPr>
          <a:xfrm>
            <a:off x="380998" y="625334"/>
            <a:ext cx="4800600" cy="352425"/>
          </a:xfrm>
          <a:prstGeom prst="rect">
            <a:avLst/>
          </a:prstGeom>
        </p:spPr>
        <p:txBody>
          <a:bodyPr>
            <a:noAutofit/>
          </a:bodyPr>
          <a:lstStyle/>
          <a:p>
            <a:pPr>
              <a:spcAft>
                <a:spcPts val="600"/>
              </a:spcAft>
            </a:pPr>
            <a:r>
              <a:rPr lang="en-US" sz="1400" b="1" dirty="0" err="1" smtClean="0"/>
              <a:t>HiBench</a:t>
            </a:r>
            <a:r>
              <a:rPr lang="en-US" sz="1400" b="1" dirty="0" smtClean="0"/>
              <a:t> Generated Data</a:t>
            </a:r>
            <a:endParaRPr lang="en-US" sz="1400" dirty="0"/>
          </a:p>
          <a:p>
            <a:pPr lvl="1">
              <a:spcBef>
                <a:spcPts val="300"/>
              </a:spcBef>
            </a:pPr>
            <a:r>
              <a:rPr lang="en-US" sz="1200" dirty="0"/>
              <a:t>F</a:t>
            </a:r>
            <a:r>
              <a:rPr lang="en-US" sz="1200" dirty="0" smtClean="0"/>
              <a:t>our </a:t>
            </a:r>
            <a:r>
              <a:rPr lang="en-US" sz="1200" dirty="0"/>
              <a:t>groups: </a:t>
            </a:r>
            <a:r>
              <a:rPr lang="en-US" sz="1200" dirty="0" smtClean="0"/>
              <a:t>Large</a:t>
            </a:r>
            <a:r>
              <a:rPr lang="en-US" sz="1200" dirty="0"/>
              <a:t>, Huge, Gigantic, and </a:t>
            </a:r>
            <a:r>
              <a:rPr lang="en-US" sz="1200" dirty="0" err="1" smtClean="0"/>
              <a:t>BigData</a:t>
            </a:r>
            <a:endParaRPr lang="en-US" sz="1200" dirty="0" smtClean="0"/>
          </a:p>
          <a:p>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998777793"/>
              </p:ext>
            </p:extLst>
          </p:nvPr>
        </p:nvGraphicFramePr>
        <p:xfrm>
          <a:off x="383930" y="1438677"/>
          <a:ext cx="8340971" cy="2778290"/>
        </p:xfrm>
        <a:graphic>
          <a:graphicData uri="http://schemas.openxmlformats.org/drawingml/2006/table">
            <a:tbl>
              <a:tblPr firstRow="1">
                <a:tableStyleId>{D7AC3CCA-C797-4891-BE02-D94E43425B78}</a:tableStyleId>
              </a:tblPr>
              <a:tblGrid>
                <a:gridCol w="989526"/>
                <a:gridCol w="1757684"/>
                <a:gridCol w="1794311"/>
                <a:gridCol w="1943122"/>
                <a:gridCol w="1856328"/>
              </a:tblGrid>
              <a:tr h="293499">
                <a:tc>
                  <a:txBody>
                    <a:bodyPr/>
                    <a:lstStyle/>
                    <a:p>
                      <a:endParaRPr lang="en-US" sz="1000" dirty="0"/>
                    </a:p>
                  </a:txBody>
                  <a:tcPr/>
                </a:tc>
                <a:tc>
                  <a:txBody>
                    <a:bodyPr/>
                    <a:lstStyle/>
                    <a:p>
                      <a:r>
                        <a:rPr lang="en-US" sz="800" dirty="0" smtClean="0"/>
                        <a:t>Large</a:t>
                      </a:r>
                      <a:endParaRPr lang="en-US" sz="800" dirty="0"/>
                    </a:p>
                  </a:txBody>
                  <a:tcPr/>
                </a:tc>
                <a:tc>
                  <a:txBody>
                    <a:bodyPr/>
                    <a:lstStyle/>
                    <a:p>
                      <a:r>
                        <a:rPr lang="en-US" sz="800" dirty="0" smtClean="0"/>
                        <a:t>Huge</a:t>
                      </a:r>
                      <a:endParaRPr lang="en-US" sz="800" dirty="0"/>
                    </a:p>
                  </a:txBody>
                  <a:tcPr/>
                </a:tc>
                <a:tc>
                  <a:txBody>
                    <a:bodyPr/>
                    <a:lstStyle/>
                    <a:p>
                      <a:r>
                        <a:rPr lang="en-US" sz="800" dirty="0" smtClean="0"/>
                        <a:t>Gigantic</a:t>
                      </a:r>
                      <a:endParaRPr lang="en-US" sz="800" dirty="0"/>
                    </a:p>
                  </a:txBody>
                  <a:tcPr/>
                </a:tc>
                <a:tc>
                  <a:txBody>
                    <a:bodyPr/>
                    <a:lstStyle/>
                    <a:p>
                      <a:r>
                        <a:rPr lang="en-US" sz="800" dirty="0" err="1" smtClean="0"/>
                        <a:t>BigData</a:t>
                      </a:r>
                      <a:endParaRPr lang="en-US" sz="800" dirty="0"/>
                    </a:p>
                  </a:txBody>
                  <a:tcPr/>
                </a:tc>
              </a:tr>
              <a:tr h="476937">
                <a:tc>
                  <a:txBody>
                    <a:bodyPr/>
                    <a:lstStyle/>
                    <a:p>
                      <a:r>
                        <a:rPr lang="en-US" sz="800" b="1" dirty="0" smtClean="0"/>
                        <a:t>Naïve Bayes</a:t>
                      </a:r>
                      <a:endParaRPr lang="en-US" sz="800" b="1" dirty="0"/>
                    </a:p>
                  </a:txBody>
                  <a:tcPr/>
                </a:tc>
                <a:tc>
                  <a:txBody>
                    <a:bodyPr/>
                    <a:lstStyle/>
                    <a:p>
                      <a:r>
                        <a:rPr lang="en-US" sz="600" b="0" i="0" kern="1200" dirty="0" err="1" smtClean="0">
                          <a:solidFill>
                            <a:schemeClr val="dk1"/>
                          </a:solidFill>
                          <a:effectLst/>
                          <a:latin typeface="+mn-lt"/>
                          <a:ea typeface="+mn-ea"/>
                          <a:cs typeface="+mn-cs"/>
                        </a:rPr>
                        <a:t>hibench.bayes.large.pages</a:t>
                      </a:r>
                      <a:r>
                        <a:rPr lang="en-US" sz="600" b="0" i="0" kern="1200" dirty="0" smtClean="0">
                          <a:solidFill>
                            <a:schemeClr val="dk1"/>
                          </a:solidFill>
                          <a:effectLst/>
                          <a:latin typeface="+mn-lt"/>
                          <a:ea typeface="+mn-ea"/>
                          <a:cs typeface="+mn-cs"/>
                        </a:rPr>
                        <a:t> 100000</a:t>
                      </a:r>
                      <a:r>
                        <a:rPr lang="en-US" sz="600" dirty="0" smtClean="0"/>
                        <a:t/>
                      </a:r>
                      <a:br>
                        <a:rPr lang="en-US" sz="600" dirty="0" smtClean="0"/>
                      </a:br>
                      <a:r>
                        <a:rPr lang="en-US" sz="600" b="0" i="0" kern="1200" dirty="0" err="1" smtClean="0">
                          <a:solidFill>
                            <a:schemeClr val="dk1"/>
                          </a:solidFill>
                          <a:effectLst/>
                          <a:latin typeface="+mn-lt"/>
                          <a:ea typeface="+mn-ea"/>
                          <a:cs typeface="+mn-cs"/>
                        </a:rPr>
                        <a:t>hibench.bayes.large.classes</a:t>
                      </a:r>
                      <a:r>
                        <a:rPr lang="en-US" sz="600" b="0" i="0" kern="1200" dirty="0" smtClean="0">
                          <a:solidFill>
                            <a:schemeClr val="dk1"/>
                          </a:solidFill>
                          <a:effectLst/>
                          <a:latin typeface="+mn-lt"/>
                          <a:ea typeface="+mn-ea"/>
                          <a:cs typeface="+mn-cs"/>
                        </a:rPr>
                        <a:t> 100 </a:t>
                      </a:r>
                      <a:r>
                        <a:rPr lang="en-US" sz="600" dirty="0" smtClean="0"/>
                        <a:t/>
                      </a:r>
                      <a:br>
                        <a:rPr lang="en-US" sz="600" dirty="0" smtClean="0"/>
                      </a:br>
                      <a:r>
                        <a:rPr lang="en-US" sz="600" b="0" i="0" kern="1200" dirty="0" err="1" smtClean="0">
                          <a:solidFill>
                            <a:schemeClr val="dk1"/>
                          </a:solidFill>
                          <a:effectLst/>
                          <a:latin typeface="+mn-lt"/>
                          <a:ea typeface="+mn-ea"/>
                          <a:cs typeface="+mn-cs"/>
                        </a:rPr>
                        <a:t>hibench.bayes.large.ngrams</a:t>
                      </a:r>
                      <a:r>
                        <a:rPr lang="en-US" sz="600" b="0" i="0" kern="1200" dirty="0" smtClean="0">
                          <a:solidFill>
                            <a:schemeClr val="dk1"/>
                          </a:solidFill>
                          <a:effectLst/>
                          <a:latin typeface="+mn-lt"/>
                          <a:ea typeface="+mn-ea"/>
                          <a:cs typeface="+mn-cs"/>
                        </a:rPr>
                        <a:t> 2</a:t>
                      </a:r>
                      <a:endParaRPr lang="en-US" sz="600" dirty="0"/>
                    </a:p>
                  </a:txBody>
                  <a:tcPr/>
                </a:tc>
                <a:tc>
                  <a:txBody>
                    <a:bodyPr/>
                    <a:lstStyle/>
                    <a:p>
                      <a:r>
                        <a:rPr lang="en-US" sz="600" b="0" i="0" kern="1200" dirty="0" err="1" smtClean="0">
                          <a:solidFill>
                            <a:schemeClr val="dk1"/>
                          </a:solidFill>
                          <a:effectLst/>
                          <a:latin typeface="+mn-lt"/>
                          <a:ea typeface="+mn-ea"/>
                          <a:cs typeface="+mn-cs"/>
                        </a:rPr>
                        <a:t>hibench.bayes.huge.pages</a:t>
                      </a:r>
                      <a:r>
                        <a:rPr lang="en-US" sz="600" b="0" i="0" kern="1200" dirty="0" smtClean="0">
                          <a:solidFill>
                            <a:schemeClr val="dk1"/>
                          </a:solidFill>
                          <a:effectLst/>
                          <a:latin typeface="+mn-lt"/>
                          <a:ea typeface="+mn-ea"/>
                          <a:cs typeface="+mn-cs"/>
                        </a:rPr>
                        <a:t> 500000</a:t>
                      </a:r>
                      <a:r>
                        <a:rPr lang="en-US" sz="600" dirty="0" smtClean="0"/>
                        <a:t/>
                      </a:r>
                      <a:br>
                        <a:rPr lang="en-US" sz="600" dirty="0" smtClean="0"/>
                      </a:br>
                      <a:r>
                        <a:rPr lang="en-US" sz="600" b="0" i="0" kern="1200" dirty="0" err="1" smtClean="0">
                          <a:solidFill>
                            <a:schemeClr val="dk1"/>
                          </a:solidFill>
                          <a:effectLst/>
                          <a:latin typeface="+mn-lt"/>
                          <a:ea typeface="+mn-ea"/>
                          <a:cs typeface="+mn-cs"/>
                        </a:rPr>
                        <a:t>hibench.bayes.huge.classes</a:t>
                      </a:r>
                      <a:r>
                        <a:rPr lang="en-US" sz="600" b="0" i="0" kern="1200" dirty="0" smtClean="0">
                          <a:solidFill>
                            <a:schemeClr val="dk1"/>
                          </a:solidFill>
                          <a:effectLst/>
                          <a:latin typeface="+mn-lt"/>
                          <a:ea typeface="+mn-ea"/>
                          <a:cs typeface="+mn-cs"/>
                        </a:rPr>
                        <a:t> 100 </a:t>
                      </a:r>
                      <a:r>
                        <a:rPr lang="en-US" sz="600" dirty="0" smtClean="0"/>
                        <a:t/>
                      </a:r>
                      <a:br>
                        <a:rPr lang="en-US" sz="600" dirty="0" smtClean="0"/>
                      </a:br>
                      <a:r>
                        <a:rPr lang="en-US" sz="600" b="0" i="0" kern="1200" dirty="0" err="1" smtClean="0">
                          <a:solidFill>
                            <a:schemeClr val="dk1"/>
                          </a:solidFill>
                          <a:effectLst/>
                          <a:latin typeface="+mn-lt"/>
                          <a:ea typeface="+mn-ea"/>
                          <a:cs typeface="+mn-cs"/>
                        </a:rPr>
                        <a:t>hibench.bayes.huge.ngrams</a:t>
                      </a:r>
                      <a:r>
                        <a:rPr lang="en-US" sz="600" b="0" i="0" kern="1200" dirty="0" smtClean="0">
                          <a:solidFill>
                            <a:schemeClr val="dk1"/>
                          </a:solidFill>
                          <a:effectLst/>
                          <a:latin typeface="+mn-lt"/>
                          <a:ea typeface="+mn-ea"/>
                          <a:cs typeface="+mn-cs"/>
                        </a:rPr>
                        <a:t> 2</a:t>
                      </a:r>
                      <a:endParaRPr lang="en-US" sz="600" dirty="0"/>
                    </a:p>
                  </a:txBody>
                  <a:tcPr/>
                </a:tc>
                <a:tc>
                  <a:txBody>
                    <a:bodyPr/>
                    <a:lstStyle/>
                    <a:p>
                      <a:r>
                        <a:rPr lang="en-US" sz="600" dirty="0" err="1" smtClean="0"/>
                        <a:t>hibench.bayes.gigantic.pages</a:t>
                      </a:r>
                      <a:r>
                        <a:rPr lang="en-US" sz="600" dirty="0" smtClean="0"/>
                        <a:t> 1000000</a:t>
                      </a:r>
                    </a:p>
                    <a:p>
                      <a:r>
                        <a:rPr lang="en-US" sz="600" dirty="0" err="1" smtClean="0"/>
                        <a:t>hibench.bayes.gigantic.classes</a:t>
                      </a:r>
                      <a:r>
                        <a:rPr lang="en-US" sz="600" dirty="0" smtClean="0"/>
                        <a:t> 100 </a:t>
                      </a:r>
                    </a:p>
                    <a:p>
                      <a:r>
                        <a:rPr lang="en-US" sz="600" dirty="0" err="1" smtClean="0"/>
                        <a:t>hibench.bayes.gigantic.ngrams</a:t>
                      </a:r>
                      <a:r>
                        <a:rPr lang="en-US" sz="600" dirty="0" smtClean="0"/>
                        <a:t> 2</a:t>
                      </a:r>
                      <a:endParaRPr lang="en-US" sz="600" dirty="0"/>
                    </a:p>
                  </a:txBody>
                  <a:tcPr/>
                </a:tc>
                <a:tc>
                  <a:txBody>
                    <a:bodyPr/>
                    <a:lstStyle/>
                    <a:p>
                      <a:r>
                        <a:rPr lang="en-US" sz="600" dirty="0" err="1" smtClean="0"/>
                        <a:t>hibench.bayes.bigdata.pages</a:t>
                      </a:r>
                      <a:r>
                        <a:rPr lang="en-US" sz="600" dirty="0" smtClean="0"/>
                        <a:t> 20000000</a:t>
                      </a:r>
                    </a:p>
                    <a:p>
                      <a:r>
                        <a:rPr lang="en-US" sz="600" dirty="0" err="1" smtClean="0"/>
                        <a:t>hibench.bayes.bigdata.classes</a:t>
                      </a:r>
                      <a:r>
                        <a:rPr lang="en-US" sz="600" dirty="0" smtClean="0"/>
                        <a:t> 20000</a:t>
                      </a:r>
                    </a:p>
                    <a:p>
                      <a:r>
                        <a:rPr lang="en-US" sz="600" dirty="0" err="1" smtClean="0"/>
                        <a:t>hibench.bayes.bigdata.ngrams</a:t>
                      </a:r>
                      <a:r>
                        <a:rPr lang="en-US" sz="600" dirty="0" smtClean="0"/>
                        <a:t> 2</a:t>
                      </a:r>
                      <a:endParaRPr lang="en-US" sz="600" dirty="0"/>
                    </a:p>
                  </a:txBody>
                  <a:tcPr/>
                </a:tc>
              </a:tr>
              <a:tr h="476937">
                <a:tc>
                  <a:txBody>
                    <a:bodyPr/>
                    <a:lstStyle/>
                    <a:p>
                      <a:r>
                        <a:rPr lang="en-US" sz="800" b="1" dirty="0" smtClean="0"/>
                        <a:t>Linear</a:t>
                      </a:r>
                      <a:r>
                        <a:rPr lang="en-US" sz="800" b="1" baseline="0" dirty="0" smtClean="0"/>
                        <a:t> Regression</a:t>
                      </a:r>
                      <a:endParaRPr lang="en-US" sz="800" b="1" dirty="0"/>
                    </a:p>
                  </a:txBody>
                  <a:tcPr/>
                </a:tc>
                <a:tc>
                  <a:txBody>
                    <a:bodyPr/>
                    <a:lstStyle/>
                    <a:p>
                      <a:r>
                        <a:rPr lang="en-US" sz="600" dirty="0" err="1" smtClean="0"/>
                        <a:t>hibench.linear.large.examples</a:t>
                      </a:r>
                      <a:r>
                        <a:rPr lang="en-US" sz="600" dirty="0" smtClean="0"/>
                        <a:t> 200000</a:t>
                      </a:r>
                    </a:p>
                    <a:p>
                      <a:r>
                        <a:rPr lang="en-US" sz="600" dirty="0" err="1" smtClean="0"/>
                        <a:t>hibench.linear.large.features</a:t>
                      </a:r>
                      <a:r>
                        <a:rPr lang="en-US" sz="600" dirty="0" smtClean="0"/>
                        <a:t> 30000</a:t>
                      </a:r>
                      <a:endParaRPr lang="en-US" sz="600" dirty="0"/>
                    </a:p>
                  </a:txBody>
                  <a:tcPr/>
                </a:tc>
                <a:tc>
                  <a:txBody>
                    <a:bodyPr/>
                    <a:lstStyle/>
                    <a:p>
                      <a:r>
                        <a:rPr lang="en-US" sz="600" dirty="0" err="1" smtClean="0"/>
                        <a:t>hibench.linear.huge.examples</a:t>
                      </a:r>
                      <a:r>
                        <a:rPr lang="en-US" sz="600" dirty="0" smtClean="0"/>
                        <a:t> 300000</a:t>
                      </a:r>
                    </a:p>
                    <a:p>
                      <a:r>
                        <a:rPr lang="en-US" sz="600" dirty="0" err="1" smtClean="0"/>
                        <a:t>hibench.linear.huge.features</a:t>
                      </a:r>
                      <a:r>
                        <a:rPr lang="en-US" sz="600" dirty="0" smtClean="0"/>
                        <a:t> 50000</a:t>
                      </a:r>
                      <a:endParaRPr lang="en-US" sz="600" dirty="0"/>
                    </a:p>
                  </a:txBody>
                  <a:tcPr/>
                </a:tc>
                <a:tc>
                  <a:txBody>
                    <a:bodyPr/>
                    <a:lstStyle/>
                    <a:p>
                      <a:r>
                        <a:rPr lang="en-US" sz="600" dirty="0" err="1" smtClean="0"/>
                        <a:t>hibench.linear.gigantic.examples</a:t>
                      </a:r>
                      <a:r>
                        <a:rPr lang="en-US" sz="600" dirty="0" smtClean="0"/>
                        <a:t> 500000</a:t>
                      </a:r>
                    </a:p>
                    <a:p>
                      <a:r>
                        <a:rPr lang="en-US" sz="600" dirty="0" err="1" smtClean="0"/>
                        <a:t>hibench.linear.gigantic.features</a:t>
                      </a:r>
                      <a:r>
                        <a:rPr lang="en-US" sz="600" dirty="0" smtClean="0"/>
                        <a:t> 80000</a:t>
                      </a:r>
                      <a:endParaRPr lang="en-US" sz="600" dirty="0"/>
                    </a:p>
                  </a:txBody>
                  <a:tcPr/>
                </a:tc>
                <a:tc>
                  <a:txBody>
                    <a:bodyPr/>
                    <a:lstStyle/>
                    <a:p>
                      <a:r>
                        <a:rPr lang="en-US" sz="600" dirty="0" err="1" smtClean="0"/>
                        <a:t>hibench.linear.bigdata.examples</a:t>
                      </a:r>
                      <a:r>
                        <a:rPr lang="en-US" sz="600" dirty="0" smtClean="0"/>
                        <a:t> 1000000</a:t>
                      </a:r>
                    </a:p>
                    <a:p>
                      <a:r>
                        <a:rPr lang="en-US" sz="600" dirty="0" err="1" smtClean="0"/>
                        <a:t>hibench.linear.bigdata.features</a:t>
                      </a:r>
                      <a:r>
                        <a:rPr lang="en-US" sz="600" dirty="0" smtClean="0"/>
                        <a:t> 100000</a:t>
                      </a:r>
                      <a:endParaRPr lang="en-US" sz="600" dirty="0"/>
                    </a:p>
                  </a:txBody>
                  <a:tcPr/>
                </a:tc>
              </a:tr>
              <a:tr h="476937">
                <a:tc>
                  <a:txBody>
                    <a:bodyPr/>
                    <a:lstStyle/>
                    <a:p>
                      <a:r>
                        <a:rPr lang="en-US" sz="800" b="1" dirty="0" smtClean="0"/>
                        <a:t>Random Forest</a:t>
                      </a:r>
                      <a:endParaRPr lang="en-US" sz="800" b="1" dirty="0"/>
                    </a:p>
                  </a:txBody>
                  <a:tcPr/>
                </a:tc>
                <a:tc>
                  <a:txBody>
                    <a:bodyPr/>
                    <a:lstStyle/>
                    <a:p>
                      <a:r>
                        <a:rPr lang="en-US" sz="600" dirty="0" err="1" smtClean="0"/>
                        <a:t>hibench.rf.large.examples</a:t>
                      </a:r>
                      <a:r>
                        <a:rPr lang="en-US" sz="600" dirty="0" smtClean="0"/>
                        <a:t> 1000</a:t>
                      </a:r>
                    </a:p>
                    <a:p>
                      <a:r>
                        <a:rPr lang="en-US" sz="600" dirty="0" err="1" smtClean="0"/>
                        <a:t>hibench.rf.large.features</a:t>
                      </a:r>
                      <a:r>
                        <a:rPr lang="en-US" sz="600" dirty="0" smtClean="0"/>
                        <a:t> 1000</a:t>
                      </a:r>
                      <a:endParaRPr lang="en-US" sz="600" dirty="0"/>
                    </a:p>
                  </a:txBody>
                  <a:tcPr/>
                </a:tc>
                <a:tc>
                  <a:txBody>
                    <a:bodyPr/>
                    <a:lstStyle/>
                    <a:p>
                      <a:r>
                        <a:rPr lang="en-US" sz="600" dirty="0" err="1" smtClean="0"/>
                        <a:t>hibench.rf.huge.examples</a:t>
                      </a:r>
                      <a:r>
                        <a:rPr lang="en-US" sz="600" dirty="0" smtClean="0"/>
                        <a:t> 10000</a:t>
                      </a:r>
                    </a:p>
                    <a:p>
                      <a:r>
                        <a:rPr lang="en-US" sz="600" dirty="0" err="1" smtClean="0"/>
                        <a:t>hibench.rf.huge.features</a:t>
                      </a:r>
                      <a:r>
                        <a:rPr lang="en-US" sz="600" dirty="0" smtClean="0"/>
                        <a:t> 200000</a:t>
                      </a:r>
                      <a:endParaRPr lang="en-US" sz="600" dirty="0"/>
                    </a:p>
                  </a:txBody>
                  <a:tcPr/>
                </a:tc>
                <a:tc>
                  <a:txBody>
                    <a:bodyPr/>
                    <a:lstStyle/>
                    <a:p>
                      <a:r>
                        <a:rPr lang="en-US" sz="600" dirty="0" err="1" smtClean="0"/>
                        <a:t>hibench.rf.gigantic.examples</a:t>
                      </a:r>
                      <a:r>
                        <a:rPr lang="en-US" sz="600" dirty="0" smtClean="0"/>
                        <a:t> 10000</a:t>
                      </a:r>
                    </a:p>
                    <a:p>
                      <a:r>
                        <a:rPr lang="en-US" sz="600" dirty="0" err="1" smtClean="0"/>
                        <a:t>hibench.rf.gigantic.features</a:t>
                      </a:r>
                      <a:r>
                        <a:rPr lang="en-US" sz="600" dirty="0" smtClean="0"/>
                        <a:t> 300000</a:t>
                      </a:r>
                      <a:endParaRPr lang="en-US" sz="600" dirty="0"/>
                    </a:p>
                  </a:txBody>
                  <a:tcPr/>
                </a:tc>
                <a:tc>
                  <a:txBody>
                    <a:bodyPr/>
                    <a:lstStyle/>
                    <a:p>
                      <a:r>
                        <a:rPr lang="en-US" sz="600" dirty="0" err="1" smtClean="0"/>
                        <a:t>hibench.rf.bigdata.examples</a:t>
                      </a:r>
                      <a:r>
                        <a:rPr lang="en-US" sz="600" dirty="0" smtClean="0"/>
                        <a:t> 20000</a:t>
                      </a:r>
                    </a:p>
                    <a:p>
                      <a:r>
                        <a:rPr lang="en-US" sz="600" dirty="0" err="1" smtClean="0"/>
                        <a:t>hibench.rf.bigdata.features</a:t>
                      </a:r>
                      <a:r>
                        <a:rPr lang="en-US" sz="600" dirty="0" smtClean="0"/>
                        <a:t> 220000</a:t>
                      </a:r>
                      <a:endParaRPr lang="en-US" sz="600" dirty="0"/>
                    </a:p>
                  </a:txBody>
                  <a:tcPr/>
                </a:tc>
              </a:tr>
              <a:tr h="1053980">
                <a:tc>
                  <a:txBody>
                    <a:bodyPr/>
                    <a:lstStyle/>
                    <a:p>
                      <a:r>
                        <a:rPr lang="en-US" sz="800" b="1" dirty="0" smtClean="0"/>
                        <a:t>K-means</a:t>
                      </a:r>
                      <a:endParaRPr lang="en-US" sz="800" b="1" dirty="0"/>
                    </a:p>
                  </a:txBody>
                  <a:tcPr/>
                </a:tc>
                <a:tc>
                  <a:txBody>
                    <a:bodyPr/>
                    <a:lstStyle/>
                    <a:p>
                      <a:r>
                        <a:rPr lang="en-US" sz="600" dirty="0" err="1" smtClean="0"/>
                        <a:t>hibench.kmeans.large.num_of_clusters</a:t>
                      </a:r>
                      <a:r>
                        <a:rPr lang="en-US" sz="600" dirty="0" smtClean="0"/>
                        <a:t> 5</a:t>
                      </a:r>
                    </a:p>
                    <a:p>
                      <a:r>
                        <a:rPr lang="en-US" sz="600" dirty="0" err="1" smtClean="0"/>
                        <a:t>hibench.kmeans.large.dimensions</a:t>
                      </a:r>
                      <a:r>
                        <a:rPr lang="en-US" sz="600" dirty="0" smtClean="0"/>
                        <a:t> 20</a:t>
                      </a:r>
                    </a:p>
                    <a:p>
                      <a:r>
                        <a:rPr lang="en-US" sz="600" dirty="0" err="1" smtClean="0"/>
                        <a:t>hibench.kmeans.large.num_of_samples</a:t>
                      </a:r>
                      <a:r>
                        <a:rPr lang="en-US" sz="600" dirty="0" smtClean="0"/>
                        <a:t> 20000000</a:t>
                      </a:r>
                    </a:p>
                    <a:p>
                      <a:r>
                        <a:rPr lang="en-US" sz="600" dirty="0" err="1" smtClean="0"/>
                        <a:t>hibench.kmeans.large.samples_per_inputfile</a:t>
                      </a:r>
                      <a:r>
                        <a:rPr lang="en-US" sz="600" dirty="0" smtClean="0"/>
                        <a:t> 4000000</a:t>
                      </a:r>
                    </a:p>
                    <a:p>
                      <a:r>
                        <a:rPr lang="en-US" sz="600" dirty="0" err="1" smtClean="0"/>
                        <a:t>hibench.kmeans.large.max_iteration</a:t>
                      </a:r>
                      <a:r>
                        <a:rPr lang="en-US" sz="600" dirty="0" smtClean="0"/>
                        <a:t> 5</a:t>
                      </a:r>
                    </a:p>
                    <a:p>
                      <a:r>
                        <a:rPr lang="en-US" sz="600" dirty="0" err="1" smtClean="0"/>
                        <a:t>hibench.kmeans.large.k</a:t>
                      </a:r>
                      <a:r>
                        <a:rPr lang="en-US" sz="600" dirty="0" smtClean="0"/>
                        <a:t> 10</a:t>
                      </a:r>
                    </a:p>
                    <a:p>
                      <a:r>
                        <a:rPr lang="en-US" sz="600" dirty="0" err="1" smtClean="0"/>
                        <a:t>hibench.kmeans.large.convergedist</a:t>
                      </a:r>
                      <a:r>
                        <a:rPr lang="en-US" sz="600" dirty="0" smtClean="0"/>
                        <a:t> 0.5</a:t>
                      </a:r>
                      <a:endParaRPr lang="en-US" sz="600" dirty="0"/>
                    </a:p>
                  </a:txBody>
                  <a:tcPr/>
                </a:tc>
                <a:tc>
                  <a:txBody>
                    <a:bodyPr/>
                    <a:lstStyle/>
                    <a:p>
                      <a:r>
                        <a:rPr lang="en-US" sz="600" dirty="0" err="1" smtClean="0"/>
                        <a:t>hibench.kmeans.huge.num_of_clusters</a:t>
                      </a:r>
                      <a:r>
                        <a:rPr lang="en-US" sz="600" dirty="0" smtClean="0"/>
                        <a:t> 5</a:t>
                      </a:r>
                    </a:p>
                    <a:p>
                      <a:r>
                        <a:rPr lang="en-US" sz="600" dirty="0" err="1" smtClean="0"/>
                        <a:t>hibench.kmeans.huge.dimensions</a:t>
                      </a:r>
                      <a:r>
                        <a:rPr lang="en-US" sz="600" dirty="0" smtClean="0"/>
                        <a:t> 20</a:t>
                      </a:r>
                    </a:p>
                    <a:p>
                      <a:r>
                        <a:rPr lang="en-US" sz="600" dirty="0" err="1" smtClean="0"/>
                        <a:t>hibench.kmeans.huge.num_of_samples</a:t>
                      </a:r>
                      <a:r>
                        <a:rPr lang="en-US" sz="600" dirty="0" smtClean="0"/>
                        <a:t> 100000000</a:t>
                      </a:r>
                    </a:p>
                    <a:p>
                      <a:r>
                        <a:rPr lang="en-US" sz="600" dirty="0" err="1" smtClean="0"/>
                        <a:t>hibench.kmeans.huge.samples_per_inputfile</a:t>
                      </a:r>
                      <a:r>
                        <a:rPr lang="en-US" sz="600" dirty="0" smtClean="0"/>
                        <a:t> 20000000</a:t>
                      </a:r>
                    </a:p>
                    <a:p>
                      <a:r>
                        <a:rPr lang="en-US" sz="600" dirty="0" err="1" smtClean="0"/>
                        <a:t>hibench.kmeans.huge.max_iteration</a:t>
                      </a:r>
                      <a:r>
                        <a:rPr lang="en-US" sz="600" dirty="0" smtClean="0"/>
                        <a:t> 5</a:t>
                      </a:r>
                    </a:p>
                    <a:p>
                      <a:r>
                        <a:rPr lang="en-US" sz="600" dirty="0" err="1" smtClean="0"/>
                        <a:t>hibench.kmeans.huge.k</a:t>
                      </a:r>
                      <a:r>
                        <a:rPr lang="en-US" sz="600" dirty="0" smtClean="0"/>
                        <a:t> 10</a:t>
                      </a:r>
                    </a:p>
                    <a:p>
                      <a:r>
                        <a:rPr lang="en-US" sz="600" dirty="0" err="1" smtClean="0"/>
                        <a:t>hibench.kmeans.huge.convergedist</a:t>
                      </a:r>
                      <a:r>
                        <a:rPr lang="en-US" sz="600" dirty="0" smtClean="0"/>
                        <a:t> 0.5</a:t>
                      </a:r>
                      <a:endParaRPr lang="en-US" sz="600" dirty="0"/>
                    </a:p>
                  </a:txBody>
                  <a:tcPr/>
                </a:tc>
                <a:tc>
                  <a:txBody>
                    <a:bodyPr/>
                    <a:lstStyle/>
                    <a:p>
                      <a:r>
                        <a:rPr lang="en-US" sz="600" dirty="0" err="1" smtClean="0"/>
                        <a:t>hibench.kmeans.gigantic.num_of_clusters</a:t>
                      </a:r>
                      <a:r>
                        <a:rPr lang="en-US" sz="600" dirty="0" smtClean="0"/>
                        <a:t> 5</a:t>
                      </a:r>
                    </a:p>
                    <a:p>
                      <a:r>
                        <a:rPr lang="en-US" sz="600" dirty="0" err="1" smtClean="0"/>
                        <a:t>hibench.kmeans.gigantic.dimensions</a:t>
                      </a:r>
                      <a:r>
                        <a:rPr lang="en-US" sz="600" dirty="0" smtClean="0"/>
                        <a:t> 20</a:t>
                      </a:r>
                    </a:p>
                    <a:p>
                      <a:r>
                        <a:rPr lang="en-US" sz="600" dirty="0" err="1" smtClean="0"/>
                        <a:t>hibench.kmeans.gigantic.num_of_samples</a:t>
                      </a:r>
                      <a:r>
                        <a:rPr lang="en-US" sz="600" dirty="0" smtClean="0"/>
                        <a:t> 200000000</a:t>
                      </a:r>
                    </a:p>
                    <a:p>
                      <a:r>
                        <a:rPr lang="en-US" sz="600" dirty="0" err="1" smtClean="0"/>
                        <a:t>hibench.kmeans.gigantic.samples_per_inputfile</a:t>
                      </a:r>
                      <a:r>
                        <a:rPr lang="en-US" sz="600" dirty="0" smtClean="0"/>
                        <a:t> 40000000</a:t>
                      </a:r>
                    </a:p>
                    <a:p>
                      <a:r>
                        <a:rPr lang="en-US" sz="600" dirty="0" err="1" smtClean="0"/>
                        <a:t>hibench.kmeans.gigantic.max_iteration</a:t>
                      </a:r>
                      <a:r>
                        <a:rPr lang="en-US" sz="600" dirty="0" smtClean="0"/>
                        <a:t> 5</a:t>
                      </a:r>
                    </a:p>
                    <a:p>
                      <a:r>
                        <a:rPr lang="en-US" sz="600" dirty="0" err="1" smtClean="0"/>
                        <a:t>hibench.kmeans.gigantic.k</a:t>
                      </a:r>
                      <a:r>
                        <a:rPr lang="en-US" sz="600" dirty="0" smtClean="0"/>
                        <a:t> 10</a:t>
                      </a:r>
                    </a:p>
                    <a:p>
                      <a:r>
                        <a:rPr lang="en-US" sz="600" dirty="0" err="1" smtClean="0"/>
                        <a:t>hibench.kmeans.gigantic.convergedist</a:t>
                      </a:r>
                      <a:r>
                        <a:rPr lang="en-US" sz="600" dirty="0" smtClean="0"/>
                        <a:t> 0.5</a:t>
                      </a:r>
                      <a:endParaRPr lang="en-US" sz="600" dirty="0"/>
                    </a:p>
                  </a:txBody>
                  <a:tcPr/>
                </a:tc>
                <a:tc>
                  <a:txBody>
                    <a:bodyPr/>
                    <a:lstStyle/>
                    <a:p>
                      <a:r>
                        <a:rPr lang="en-US" sz="600" dirty="0" err="1" smtClean="0"/>
                        <a:t>hibench.kmeans.bigdata.num_of_clusters</a:t>
                      </a:r>
                      <a:r>
                        <a:rPr lang="en-US" sz="600" dirty="0" smtClean="0"/>
                        <a:t> 5</a:t>
                      </a:r>
                    </a:p>
                    <a:p>
                      <a:r>
                        <a:rPr lang="en-US" sz="600" dirty="0" err="1" smtClean="0"/>
                        <a:t>hibench.kmeans.bigdata.dimensions</a:t>
                      </a:r>
                      <a:r>
                        <a:rPr lang="en-US" sz="600" dirty="0" smtClean="0"/>
                        <a:t> 20</a:t>
                      </a:r>
                    </a:p>
                    <a:p>
                      <a:r>
                        <a:rPr lang="en-US" sz="600" dirty="0" err="1" smtClean="0"/>
                        <a:t>hibench.kmeans.bigdata.num_of_samples</a:t>
                      </a:r>
                      <a:r>
                        <a:rPr lang="en-US" sz="600" dirty="0" smtClean="0"/>
                        <a:t> 24000000000</a:t>
                      </a:r>
                    </a:p>
                    <a:p>
                      <a:r>
                        <a:rPr lang="en-US" sz="600" dirty="0" err="1" smtClean="0"/>
                        <a:t>hibench.kmeans.bigdata.samples_per_inputfile</a:t>
                      </a:r>
                      <a:r>
                        <a:rPr lang="en-US" sz="600" dirty="0" smtClean="0"/>
                        <a:t> 40000000</a:t>
                      </a:r>
                    </a:p>
                    <a:p>
                      <a:r>
                        <a:rPr lang="en-US" sz="600" dirty="0" err="1" smtClean="0"/>
                        <a:t>hibench.kmeans.bigdata.max_iteration</a:t>
                      </a:r>
                      <a:r>
                        <a:rPr lang="en-US" sz="600" dirty="0" smtClean="0"/>
                        <a:t> 10</a:t>
                      </a:r>
                    </a:p>
                    <a:p>
                      <a:r>
                        <a:rPr lang="en-US" sz="600" dirty="0" err="1" smtClean="0"/>
                        <a:t>hibench.kmeans.bigdata.k</a:t>
                      </a:r>
                      <a:r>
                        <a:rPr lang="en-US" sz="600" dirty="0" smtClean="0"/>
                        <a:t> 10</a:t>
                      </a:r>
                    </a:p>
                    <a:p>
                      <a:r>
                        <a:rPr lang="en-US" sz="600" dirty="0" err="1" smtClean="0"/>
                        <a:t>hibench.kmeans.bigdata.convergedist</a:t>
                      </a:r>
                      <a:r>
                        <a:rPr lang="en-US" sz="600" dirty="0" smtClean="0"/>
                        <a:t> 0.5</a:t>
                      </a:r>
                      <a:endParaRPr lang="en-US" sz="600" dirty="0"/>
                    </a:p>
                  </a:txBody>
                  <a:tcPr/>
                </a:tc>
              </a:tr>
            </a:tbl>
          </a:graphicData>
        </a:graphic>
      </p:graphicFrame>
    </p:spTree>
    <p:extLst>
      <p:ext uri="{BB962C8B-B14F-4D97-AF65-F5344CB8AC3E}">
        <p14:creationId xmlns:p14="http://schemas.microsoft.com/office/powerpoint/2010/main" val="13229796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Test Plan</a:t>
            </a:r>
            <a:endParaRPr lang="en-US" dirty="0"/>
          </a:p>
        </p:txBody>
      </p:sp>
      <p:sp>
        <p:nvSpPr>
          <p:cNvPr id="3" name="Text Placeholder 2"/>
          <p:cNvSpPr>
            <a:spLocks noGrp="1"/>
          </p:cNvSpPr>
          <p:nvPr>
            <p:ph type="body" sz="quarter" idx="10"/>
          </p:nvPr>
        </p:nvSpPr>
        <p:spPr>
          <a:xfrm>
            <a:off x="380998" y="625334"/>
            <a:ext cx="4800600" cy="352425"/>
          </a:xfrm>
          <a:prstGeom prst="rect">
            <a:avLst/>
          </a:prstGeom>
        </p:spPr>
        <p:txBody>
          <a:bodyPr>
            <a:noAutofit/>
          </a:bodyPr>
          <a:lstStyle/>
          <a:p>
            <a:pPr>
              <a:spcAft>
                <a:spcPts val="600"/>
              </a:spcAft>
            </a:pPr>
            <a:r>
              <a:rPr lang="en-US" sz="1400" b="1" dirty="0" smtClean="0"/>
              <a:t>Ixia Simulated IPFIX datasets</a:t>
            </a:r>
            <a:endParaRPr lang="en-US" sz="1400" dirty="0"/>
          </a:p>
        </p:txBody>
      </p:sp>
      <p:graphicFrame>
        <p:nvGraphicFramePr>
          <p:cNvPr id="8" name="Table 7"/>
          <p:cNvGraphicFramePr>
            <a:graphicFrameLocks noGrp="1"/>
          </p:cNvGraphicFramePr>
          <p:nvPr>
            <p:extLst>
              <p:ext uri="{D42A27DB-BD31-4B8C-83A1-F6EECF244321}">
                <p14:modId xmlns:p14="http://schemas.microsoft.com/office/powerpoint/2010/main" val="28621827"/>
              </p:ext>
            </p:extLst>
          </p:nvPr>
        </p:nvGraphicFramePr>
        <p:xfrm>
          <a:off x="401517" y="977759"/>
          <a:ext cx="8340965" cy="1795341"/>
        </p:xfrm>
        <a:graphic>
          <a:graphicData uri="http://schemas.openxmlformats.org/drawingml/2006/table">
            <a:tbl>
              <a:tblPr>
                <a:tableStyleId>{D7AC3CCA-C797-4891-BE02-D94E43425B78}</a:tableStyleId>
              </a:tblPr>
              <a:tblGrid>
                <a:gridCol w="1668193"/>
                <a:gridCol w="1668193"/>
                <a:gridCol w="1668193"/>
                <a:gridCol w="1668193"/>
                <a:gridCol w="1668193"/>
              </a:tblGrid>
              <a:tr h="186026">
                <a:tc>
                  <a:txBody>
                    <a:bodyPr/>
                    <a:lstStyle/>
                    <a:p>
                      <a:pPr algn="l" fontAlgn="t"/>
                      <a:r>
                        <a:rPr lang="en-US" sz="800" b="1" dirty="0">
                          <a:effectLst/>
                        </a:rPr>
                        <a:t>Filename(s)</a:t>
                      </a:r>
                      <a:endParaRPr lang="en-US" sz="800" b="1" dirty="0">
                        <a:solidFill>
                          <a:srgbClr val="333333"/>
                        </a:solidFill>
                        <a:effectLst/>
                      </a:endParaRPr>
                    </a:p>
                  </a:txBody>
                  <a:tcPr marL="32177" marR="48265" marT="22524" marB="22524"/>
                </a:tc>
                <a:tc>
                  <a:txBody>
                    <a:bodyPr/>
                    <a:lstStyle/>
                    <a:p>
                      <a:pPr algn="l" fontAlgn="t"/>
                      <a:r>
                        <a:rPr lang="en-US" sz="800" b="1" dirty="0">
                          <a:effectLst/>
                        </a:rPr>
                        <a:t>Size</a:t>
                      </a:r>
                      <a:endParaRPr lang="en-US" sz="800" b="1" dirty="0">
                        <a:solidFill>
                          <a:srgbClr val="333333"/>
                        </a:solidFill>
                        <a:effectLst/>
                      </a:endParaRPr>
                    </a:p>
                  </a:txBody>
                  <a:tcPr marL="32177" marR="48265" marT="22524" marB="22524"/>
                </a:tc>
                <a:tc>
                  <a:txBody>
                    <a:bodyPr/>
                    <a:lstStyle/>
                    <a:p>
                      <a:pPr algn="l" fontAlgn="t"/>
                      <a:r>
                        <a:rPr lang="en-US" sz="800" b="1">
                          <a:effectLst/>
                        </a:rPr>
                        <a:t>Record Count</a:t>
                      </a:r>
                      <a:endParaRPr lang="en-US" sz="800" b="1">
                        <a:solidFill>
                          <a:srgbClr val="333333"/>
                        </a:solidFill>
                        <a:effectLst/>
                      </a:endParaRPr>
                    </a:p>
                  </a:txBody>
                  <a:tcPr marL="32177" marR="48265" marT="22524" marB="22524"/>
                </a:tc>
                <a:tc>
                  <a:txBody>
                    <a:bodyPr/>
                    <a:lstStyle/>
                    <a:p>
                      <a:pPr algn="l" fontAlgn="t"/>
                      <a:r>
                        <a:rPr lang="en-US" sz="800" b="1" dirty="0">
                          <a:effectLst/>
                        </a:rPr>
                        <a:t>Bytes per Flow</a:t>
                      </a:r>
                      <a:endParaRPr lang="en-US" sz="800" b="1" dirty="0">
                        <a:solidFill>
                          <a:srgbClr val="333333"/>
                        </a:solidFill>
                        <a:effectLst/>
                      </a:endParaRPr>
                    </a:p>
                  </a:txBody>
                  <a:tcPr marL="32177" marR="48265" marT="22524" marB="22524"/>
                </a:tc>
                <a:tc>
                  <a:txBody>
                    <a:bodyPr/>
                    <a:lstStyle/>
                    <a:p>
                      <a:pPr algn="l" fontAlgn="t"/>
                      <a:r>
                        <a:rPr lang="en-US" sz="800" b="1" dirty="0">
                          <a:effectLst/>
                        </a:rPr>
                        <a:t>Description</a:t>
                      </a:r>
                      <a:endParaRPr lang="en-US" sz="800" b="1" dirty="0">
                        <a:solidFill>
                          <a:srgbClr val="333333"/>
                        </a:solidFill>
                        <a:effectLst/>
                      </a:endParaRPr>
                    </a:p>
                  </a:txBody>
                  <a:tcPr marL="32177" marR="48265" marT="22524" marB="22524"/>
                </a:tc>
              </a:tr>
              <a:tr h="321863">
                <a:tc>
                  <a:txBody>
                    <a:bodyPr/>
                    <a:lstStyle/>
                    <a:p>
                      <a:pPr algn="l" fontAlgn="t"/>
                      <a:r>
                        <a:rPr lang="en-US" sz="800">
                          <a:effectLst/>
                        </a:rPr>
                        <a:t>/data/mothra-ipfix/live/ipfix-live-s1-20180820000030-00268.yaf</a:t>
                      </a:r>
                    </a:p>
                  </a:txBody>
                  <a:tcPr marL="32177" marR="32177" marT="22524" marB="22524"/>
                </a:tc>
                <a:tc>
                  <a:txBody>
                    <a:bodyPr/>
                    <a:lstStyle/>
                    <a:p>
                      <a:pPr algn="l" fontAlgn="t"/>
                      <a:r>
                        <a:rPr lang="en-US" sz="800">
                          <a:effectLst/>
                        </a:rPr>
                        <a:t>1.66 MB</a:t>
                      </a:r>
                    </a:p>
                  </a:txBody>
                  <a:tcPr marL="32177" marR="32177" marT="22524" marB="22524"/>
                </a:tc>
                <a:tc>
                  <a:txBody>
                    <a:bodyPr/>
                    <a:lstStyle/>
                    <a:p>
                      <a:pPr algn="l" fontAlgn="t"/>
                      <a:r>
                        <a:rPr lang="en-US" sz="800">
                          <a:effectLst/>
                        </a:rPr>
                        <a:t>8,746</a:t>
                      </a:r>
                    </a:p>
                  </a:txBody>
                  <a:tcPr marL="32177" marR="32177" marT="22524" marB="22524"/>
                </a:tc>
                <a:tc>
                  <a:txBody>
                    <a:bodyPr/>
                    <a:lstStyle/>
                    <a:p>
                      <a:pPr algn="l" fontAlgn="t"/>
                      <a:r>
                        <a:rPr lang="en-US" sz="800">
                          <a:effectLst/>
                        </a:rPr>
                        <a:t>189.80</a:t>
                      </a:r>
                    </a:p>
                  </a:txBody>
                  <a:tcPr marL="32177" marR="32177" marT="22524" marB="22524"/>
                </a:tc>
                <a:tc>
                  <a:txBody>
                    <a:bodyPr/>
                    <a:lstStyle/>
                    <a:p>
                      <a:pPr algn="l" fontAlgn="t"/>
                      <a:r>
                        <a:rPr lang="en-US" sz="800">
                          <a:effectLst/>
                        </a:rPr>
                        <a:t>1 hour of live ipfix data from DTE YAF sensor on 8/20</a:t>
                      </a:r>
                    </a:p>
                  </a:txBody>
                  <a:tcPr marL="32177" marR="32177" marT="22524" marB="22524"/>
                </a:tc>
              </a:tr>
              <a:tr h="321863">
                <a:tc>
                  <a:txBody>
                    <a:bodyPr/>
                    <a:lstStyle/>
                    <a:p>
                      <a:pPr algn="l" fontAlgn="t"/>
                      <a:r>
                        <a:rPr lang="en-US" sz="800">
                          <a:effectLst/>
                        </a:rPr>
                        <a:t>/data/mothra-ipfix/ixia/yaf-ixia-napa_lb0-20180819000021-00110.yaf</a:t>
                      </a:r>
                    </a:p>
                  </a:txBody>
                  <a:tcPr marL="32177" marR="32177" marT="22524" marB="22524"/>
                </a:tc>
                <a:tc>
                  <a:txBody>
                    <a:bodyPr/>
                    <a:lstStyle/>
                    <a:p>
                      <a:pPr algn="l" fontAlgn="t"/>
                      <a:r>
                        <a:rPr lang="en-US" sz="800">
                          <a:effectLst/>
                        </a:rPr>
                        <a:t>3.17 GB</a:t>
                      </a:r>
                    </a:p>
                  </a:txBody>
                  <a:tcPr marL="32177" marR="32177" marT="22524" marB="22524"/>
                </a:tc>
                <a:tc>
                  <a:txBody>
                    <a:bodyPr/>
                    <a:lstStyle/>
                    <a:p>
                      <a:pPr algn="l" fontAlgn="t"/>
                      <a:r>
                        <a:rPr lang="en-US" sz="800" dirty="0">
                          <a:effectLst/>
                        </a:rPr>
                        <a:t>21,997,654</a:t>
                      </a:r>
                    </a:p>
                  </a:txBody>
                  <a:tcPr marL="32177" marR="32177" marT="22524" marB="22524"/>
                </a:tc>
                <a:tc>
                  <a:txBody>
                    <a:bodyPr/>
                    <a:lstStyle/>
                    <a:p>
                      <a:pPr algn="l" fontAlgn="t"/>
                      <a:r>
                        <a:rPr lang="en-US" sz="800">
                          <a:effectLst/>
                        </a:rPr>
                        <a:t>144.11</a:t>
                      </a:r>
                    </a:p>
                  </a:txBody>
                  <a:tcPr marL="32177" marR="32177" marT="22524" marB="22524"/>
                </a:tc>
                <a:tc>
                  <a:txBody>
                    <a:bodyPr/>
                    <a:lstStyle/>
                    <a:p>
                      <a:pPr algn="l" fontAlgn="t"/>
                      <a:r>
                        <a:rPr lang="en-US" sz="800">
                          <a:effectLst/>
                        </a:rPr>
                        <a:t>1 hour of Ixia generated ipfix data for 1 YAF sensor on 8/19</a:t>
                      </a:r>
                    </a:p>
                  </a:txBody>
                  <a:tcPr marL="32177" marR="32177" marT="22524" marB="22524"/>
                </a:tc>
              </a:tr>
              <a:tr h="321863">
                <a:tc>
                  <a:txBody>
                    <a:bodyPr/>
                    <a:lstStyle/>
                    <a:p>
                      <a:pPr algn="l" fontAlgn="t"/>
                      <a:r>
                        <a:rPr lang="en-US" sz="800">
                          <a:effectLst/>
                        </a:rPr>
                        <a:t>/data/mothra-ipfix/ixia/yaf-ixia-napa_lb*-20180819000021-00110.yaf</a:t>
                      </a:r>
                    </a:p>
                  </a:txBody>
                  <a:tcPr marL="32177" marR="32177" marT="22524" marB="22524"/>
                </a:tc>
                <a:tc>
                  <a:txBody>
                    <a:bodyPr/>
                    <a:lstStyle/>
                    <a:p>
                      <a:pPr algn="l" fontAlgn="t"/>
                      <a:r>
                        <a:rPr lang="en-US" sz="800">
                          <a:effectLst/>
                        </a:rPr>
                        <a:t>22.19 GB</a:t>
                      </a:r>
                    </a:p>
                  </a:txBody>
                  <a:tcPr marL="32177" marR="32177" marT="22524" marB="22524"/>
                </a:tc>
                <a:tc>
                  <a:txBody>
                    <a:bodyPr/>
                    <a:lstStyle/>
                    <a:p>
                      <a:pPr algn="l" fontAlgn="t"/>
                      <a:r>
                        <a:rPr lang="en-US" sz="800">
                          <a:effectLst/>
                        </a:rPr>
                        <a:t>154,038,796</a:t>
                      </a:r>
                    </a:p>
                  </a:txBody>
                  <a:tcPr marL="32177" marR="32177" marT="22524" marB="22524"/>
                </a:tc>
                <a:tc>
                  <a:txBody>
                    <a:bodyPr/>
                    <a:lstStyle/>
                    <a:p>
                      <a:pPr algn="l" fontAlgn="t"/>
                      <a:r>
                        <a:rPr lang="en-US" sz="800">
                          <a:effectLst/>
                        </a:rPr>
                        <a:t>144.05</a:t>
                      </a:r>
                    </a:p>
                  </a:txBody>
                  <a:tcPr marL="32177" marR="32177" marT="22524" marB="22524"/>
                </a:tc>
                <a:tc>
                  <a:txBody>
                    <a:bodyPr/>
                    <a:lstStyle/>
                    <a:p>
                      <a:pPr algn="l" fontAlgn="t"/>
                      <a:r>
                        <a:rPr lang="en-US" sz="800" dirty="0">
                          <a:effectLst/>
                        </a:rPr>
                        <a:t>1 hour of Ixia generated </a:t>
                      </a:r>
                      <a:r>
                        <a:rPr lang="en-US" sz="800" dirty="0" err="1">
                          <a:effectLst/>
                        </a:rPr>
                        <a:t>ipfix</a:t>
                      </a:r>
                      <a:r>
                        <a:rPr lang="en-US" sz="800" dirty="0">
                          <a:effectLst/>
                        </a:rPr>
                        <a:t> data for 8 YAF sensors on 8/19</a:t>
                      </a:r>
                    </a:p>
                  </a:txBody>
                  <a:tcPr marL="32177" marR="32177" marT="22524" marB="22524"/>
                </a:tc>
              </a:tr>
              <a:tr h="321863">
                <a:tc>
                  <a:txBody>
                    <a:bodyPr/>
                    <a:lstStyle/>
                    <a:p>
                      <a:pPr algn="l" fontAlgn="t"/>
                      <a:r>
                        <a:rPr lang="en-US" sz="800">
                          <a:effectLst/>
                        </a:rPr>
                        <a:t>/data/mothra-ipfix/ixia/yaf-ixia-napa_lb*-20180819*.yaf</a:t>
                      </a:r>
                    </a:p>
                  </a:txBody>
                  <a:tcPr marL="32177" marR="32177" marT="22524" marB="22524"/>
                </a:tc>
                <a:tc>
                  <a:txBody>
                    <a:bodyPr/>
                    <a:lstStyle/>
                    <a:p>
                      <a:pPr algn="l" fontAlgn="t"/>
                      <a:r>
                        <a:rPr lang="en-US" sz="800">
                          <a:effectLst/>
                        </a:rPr>
                        <a:t>597.61 GB</a:t>
                      </a:r>
                    </a:p>
                  </a:txBody>
                  <a:tcPr marL="32177" marR="32177" marT="22524" marB="22524"/>
                </a:tc>
                <a:tc>
                  <a:txBody>
                    <a:bodyPr/>
                    <a:lstStyle/>
                    <a:p>
                      <a:pPr algn="l" fontAlgn="t"/>
                      <a:r>
                        <a:rPr lang="en-US" sz="800" dirty="0">
                          <a:effectLst/>
                        </a:rPr>
                        <a:t>4,159,659,052</a:t>
                      </a:r>
                    </a:p>
                  </a:txBody>
                  <a:tcPr marL="32177" marR="32177" marT="22524" marB="22524"/>
                </a:tc>
                <a:tc>
                  <a:txBody>
                    <a:bodyPr/>
                    <a:lstStyle/>
                    <a:p>
                      <a:pPr algn="l" fontAlgn="t"/>
                      <a:r>
                        <a:rPr lang="en-US" sz="800">
                          <a:effectLst/>
                        </a:rPr>
                        <a:t>143.67</a:t>
                      </a:r>
                    </a:p>
                  </a:txBody>
                  <a:tcPr marL="32177" marR="32177" marT="22524" marB="22524"/>
                </a:tc>
                <a:tc>
                  <a:txBody>
                    <a:bodyPr/>
                    <a:lstStyle/>
                    <a:p>
                      <a:pPr algn="l" fontAlgn="t"/>
                      <a:r>
                        <a:rPr lang="en-US" sz="800">
                          <a:effectLst/>
                        </a:rPr>
                        <a:t>24 hours of Ixia generated ipfix data for 8 YAF sensors on 8/19</a:t>
                      </a:r>
                    </a:p>
                  </a:txBody>
                  <a:tcPr marL="32177" marR="32177" marT="22524" marB="22524"/>
                </a:tc>
              </a:tr>
              <a:tr h="321863">
                <a:tc>
                  <a:txBody>
                    <a:bodyPr/>
                    <a:lstStyle/>
                    <a:p>
                      <a:pPr algn="l" fontAlgn="t"/>
                      <a:r>
                        <a:rPr lang="en-US" sz="800">
                          <a:effectLst/>
                        </a:rPr>
                        <a:t>/data/mothra-ipfix/ixia/yaf-ixia-napa_lb*-2018081*.yaf</a:t>
                      </a:r>
                    </a:p>
                  </a:txBody>
                  <a:tcPr marL="32177" marR="32177" marT="22524" marB="22524"/>
                </a:tc>
                <a:tc>
                  <a:txBody>
                    <a:bodyPr/>
                    <a:lstStyle/>
                    <a:p>
                      <a:pPr algn="l" fontAlgn="t"/>
                      <a:r>
                        <a:rPr lang="en-US" sz="800">
                          <a:effectLst/>
                        </a:rPr>
                        <a:t>3.08 TB</a:t>
                      </a:r>
                    </a:p>
                  </a:txBody>
                  <a:tcPr marL="32177" marR="32177" marT="22524" marB="22524"/>
                </a:tc>
                <a:tc>
                  <a:txBody>
                    <a:bodyPr/>
                    <a:lstStyle/>
                    <a:p>
                      <a:pPr algn="l" fontAlgn="t"/>
                      <a:r>
                        <a:rPr lang="en-US" sz="800" dirty="0">
                          <a:effectLst/>
                        </a:rPr>
                        <a:t>21,772,346,751</a:t>
                      </a:r>
                    </a:p>
                  </a:txBody>
                  <a:tcPr marL="32177" marR="32177" marT="22524" marB="22524"/>
                </a:tc>
                <a:tc>
                  <a:txBody>
                    <a:bodyPr/>
                    <a:lstStyle/>
                    <a:p>
                      <a:pPr algn="l" fontAlgn="t"/>
                      <a:r>
                        <a:rPr lang="en-US" sz="800">
                          <a:effectLst/>
                        </a:rPr>
                        <a:t>141.46</a:t>
                      </a:r>
                    </a:p>
                  </a:txBody>
                  <a:tcPr marL="32177" marR="32177" marT="22524" marB="22524"/>
                </a:tc>
                <a:tc>
                  <a:txBody>
                    <a:bodyPr/>
                    <a:lstStyle/>
                    <a:p>
                      <a:pPr algn="l" fontAlgn="t"/>
                      <a:r>
                        <a:rPr lang="en-US" sz="800" dirty="0">
                          <a:effectLst/>
                        </a:rPr>
                        <a:t>5.5 Days of Ixia generated </a:t>
                      </a:r>
                      <a:r>
                        <a:rPr lang="en-US" sz="800" dirty="0" err="1">
                          <a:effectLst/>
                        </a:rPr>
                        <a:t>ipfix</a:t>
                      </a:r>
                      <a:r>
                        <a:rPr lang="en-US" sz="800" dirty="0">
                          <a:effectLst/>
                        </a:rPr>
                        <a:t> data for 8 YAF sensors on 8/14-8/19</a:t>
                      </a:r>
                    </a:p>
                  </a:txBody>
                  <a:tcPr marL="32177" marR="32177" marT="22524" marB="22524"/>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195094261"/>
              </p:ext>
            </p:extLst>
          </p:nvPr>
        </p:nvGraphicFramePr>
        <p:xfrm>
          <a:off x="401517" y="2902657"/>
          <a:ext cx="8340970" cy="1607366"/>
        </p:xfrm>
        <a:graphic>
          <a:graphicData uri="http://schemas.openxmlformats.org/drawingml/2006/table">
            <a:tbl>
              <a:tblPr>
                <a:tableStyleId>{D7AC3CCA-C797-4891-BE02-D94E43425B78}</a:tableStyleId>
              </a:tblPr>
              <a:tblGrid>
                <a:gridCol w="1668194"/>
                <a:gridCol w="1668194"/>
                <a:gridCol w="1668194"/>
                <a:gridCol w="1668194"/>
                <a:gridCol w="1668194"/>
              </a:tblGrid>
              <a:tr h="167496">
                <a:tc>
                  <a:txBody>
                    <a:bodyPr/>
                    <a:lstStyle/>
                    <a:p>
                      <a:pPr algn="l" fontAlgn="t"/>
                      <a:r>
                        <a:rPr lang="en-US" sz="700" b="1" dirty="0">
                          <a:effectLst/>
                        </a:rPr>
                        <a:t>Filename(s)</a:t>
                      </a:r>
                      <a:endParaRPr lang="en-US" sz="700" b="1" dirty="0">
                        <a:solidFill>
                          <a:srgbClr val="333333"/>
                        </a:solidFill>
                        <a:effectLst/>
                      </a:endParaRPr>
                    </a:p>
                  </a:txBody>
                  <a:tcPr marL="29739" marR="44608" marT="20817" marB="20817"/>
                </a:tc>
                <a:tc>
                  <a:txBody>
                    <a:bodyPr/>
                    <a:lstStyle/>
                    <a:p>
                      <a:pPr algn="l" fontAlgn="t"/>
                      <a:r>
                        <a:rPr lang="en-US" sz="700" b="1">
                          <a:effectLst/>
                        </a:rPr>
                        <a:t>Size</a:t>
                      </a:r>
                      <a:endParaRPr lang="en-US" sz="700" b="1">
                        <a:solidFill>
                          <a:srgbClr val="333333"/>
                        </a:solidFill>
                        <a:effectLst/>
                      </a:endParaRPr>
                    </a:p>
                  </a:txBody>
                  <a:tcPr marL="29739" marR="44608" marT="20817" marB="20817"/>
                </a:tc>
                <a:tc>
                  <a:txBody>
                    <a:bodyPr/>
                    <a:lstStyle/>
                    <a:p>
                      <a:pPr algn="l" fontAlgn="t"/>
                      <a:r>
                        <a:rPr lang="en-US" sz="700" b="1" dirty="0">
                          <a:effectLst/>
                        </a:rPr>
                        <a:t>Record Count</a:t>
                      </a:r>
                      <a:endParaRPr lang="en-US" sz="700" b="1" dirty="0">
                        <a:solidFill>
                          <a:srgbClr val="333333"/>
                        </a:solidFill>
                        <a:effectLst/>
                      </a:endParaRPr>
                    </a:p>
                  </a:txBody>
                  <a:tcPr marL="29739" marR="44608" marT="20817" marB="20817"/>
                </a:tc>
                <a:tc>
                  <a:txBody>
                    <a:bodyPr/>
                    <a:lstStyle/>
                    <a:p>
                      <a:pPr algn="l" fontAlgn="t"/>
                      <a:r>
                        <a:rPr lang="en-US" sz="700" b="1">
                          <a:effectLst/>
                        </a:rPr>
                        <a:t>Bytes per Flow</a:t>
                      </a:r>
                      <a:endParaRPr lang="en-US" sz="700" b="1">
                        <a:solidFill>
                          <a:srgbClr val="333333"/>
                        </a:solidFill>
                        <a:effectLst/>
                      </a:endParaRPr>
                    </a:p>
                  </a:txBody>
                  <a:tcPr marL="29739" marR="44608" marT="20817" marB="20817"/>
                </a:tc>
                <a:tc>
                  <a:txBody>
                    <a:bodyPr/>
                    <a:lstStyle/>
                    <a:p>
                      <a:pPr algn="l" fontAlgn="t"/>
                      <a:r>
                        <a:rPr lang="en-US" sz="700" b="1" dirty="0">
                          <a:effectLst/>
                        </a:rPr>
                        <a:t>Description</a:t>
                      </a:r>
                      <a:endParaRPr lang="en-US" sz="700" b="1" dirty="0">
                        <a:solidFill>
                          <a:srgbClr val="333333"/>
                        </a:solidFill>
                        <a:effectLst/>
                      </a:endParaRPr>
                    </a:p>
                  </a:txBody>
                  <a:tcPr marL="29739" marR="44608" marT="20817" marB="20817"/>
                </a:tc>
              </a:tr>
              <a:tr h="287974">
                <a:tc>
                  <a:txBody>
                    <a:bodyPr/>
                    <a:lstStyle/>
                    <a:p>
                      <a:pPr algn="l" fontAlgn="t"/>
                      <a:r>
                        <a:rPr lang="en-US" sz="700" dirty="0">
                          <a:effectLst/>
                        </a:rPr>
                        <a:t>/data/</a:t>
                      </a:r>
                      <a:r>
                        <a:rPr lang="en-US" sz="700" dirty="0" err="1">
                          <a:effectLst/>
                        </a:rPr>
                        <a:t>mothra-ipfix</a:t>
                      </a:r>
                      <a:r>
                        <a:rPr lang="en-US" sz="700" dirty="0">
                          <a:effectLst/>
                        </a:rPr>
                        <a:t>/ixia/yaf-ixia-napa_lb7-20180922110219-00274.yaf</a:t>
                      </a:r>
                    </a:p>
                  </a:txBody>
                  <a:tcPr marL="29739" marR="29739" marT="20817" marB="20817"/>
                </a:tc>
                <a:tc>
                  <a:txBody>
                    <a:bodyPr/>
                    <a:lstStyle/>
                    <a:p>
                      <a:pPr algn="l" fontAlgn="t"/>
                      <a:r>
                        <a:rPr lang="en-US" sz="700" dirty="0">
                          <a:effectLst/>
                        </a:rPr>
                        <a:t>263.78 MB</a:t>
                      </a:r>
                    </a:p>
                  </a:txBody>
                  <a:tcPr marL="29739" marR="29739" marT="20817" marB="20817"/>
                </a:tc>
                <a:tc>
                  <a:txBody>
                    <a:bodyPr/>
                    <a:lstStyle/>
                    <a:p>
                      <a:pPr algn="l" fontAlgn="t"/>
                      <a:r>
                        <a:rPr lang="en-US" sz="700" dirty="0">
                          <a:effectLst/>
                        </a:rPr>
                        <a:t>1,088,294</a:t>
                      </a:r>
                    </a:p>
                  </a:txBody>
                  <a:tcPr marL="29739" marR="29739" marT="20817" marB="20817"/>
                </a:tc>
                <a:tc>
                  <a:txBody>
                    <a:bodyPr/>
                    <a:lstStyle/>
                    <a:p>
                      <a:pPr algn="l" fontAlgn="t"/>
                      <a:r>
                        <a:rPr lang="en-US" sz="700">
                          <a:effectLst/>
                        </a:rPr>
                        <a:t>254.15</a:t>
                      </a:r>
                    </a:p>
                  </a:txBody>
                  <a:tcPr marL="29739" marR="29739" marT="20817" marB="20817"/>
                </a:tc>
                <a:tc>
                  <a:txBody>
                    <a:bodyPr/>
                    <a:lstStyle/>
                    <a:p>
                      <a:pPr algn="l" fontAlgn="t"/>
                      <a:r>
                        <a:rPr lang="en-US" sz="700" dirty="0">
                          <a:effectLst/>
                        </a:rPr>
                        <a:t>5 minutes of Ixia generated </a:t>
                      </a:r>
                      <a:r>
                        <a:rPr lang="en-US" sz="700" dirty="0" err="1">
                          <a:effectLst/>
                        </a:rPr>
                        <a:t>ipfix</a:t>
                      </a:r>
                      <a:r>
                        <a:rPr lang="en-US" sz="700" dirty="0">
                          <a:effectLst/>
                        </a:rPr>
                        <a:t> data for 1 YAF sensor on 9/22</a:t>
                      </a:r>
                    </a:p>
                  </a:txBody>
                  <a:tcPr marL="29739" marR="29739" marT="20817" marB="20817"/>
                </a:tc>
              </a:tr>
              <a:tr h="287974">
                <a:tc>
                  <a:txBody>
                    <a:bodyPr/>
                    <a:lstStyle/>
                    <a:p>
                      <a:pPr algn="l" fontAlgn="t"/>
                      <a:r>
                        <a:rPr lang="en-US" sz="700">
                          <a:effectLst/>
                        </a:rPr>
                        <a:t>/data/mothra-ipfix/ixia/yaf-ixia-napa_lb*-20180922110219-00274.yaf</a:t>
                      </a:r>
                    </a:p>
                  </a:txBody>
                  <a:tcPr marL="29739" marR="29739" marT="20817" marB="20817"/>
                </a:tc>
                <a:tc>
                  <a:txBody>
                    <a:bodyPr/>
                    <a:lstStyle/>
                    <a:p>
                      <a:pPr algn="l" fontAlgn="t"/>
                      <a:r>
                        <a:rPr lang="en-US" sz="700">
                          <a:effectLst/>
                        </a:rPr>
                        <a:t>2.06 GB</a:t>
                      </a:r>
                    </a:p>
                  </a:txBody>
                  <a:tcPr marL="29739" marR="29739" marT="20817" marB="20817"/>
                </a:tc>
                <a:tc>
                  <a:txBody>
                    <a:bodyPr/>
                    <a:lstStyle/>
                    <a:p>
                      <a:pPr algn="l" fontAlgn="t"/>
                      <a:r>
                        <a:rPr lang="en-US" sz="700">
                          <a:effectLst/>
                        </a:rPr>
                        <a:t>8,693,166</a:t>
                      </a:r>
                    </a:p>
                  </a:txBody>
                  <a:tcPr marL="29739" marR="29739" marT="20817" marB="20817"/>
                </a:tc>
                <a:tc>
                  <a:txBody>
                    <a:bodyPr/>
                    <a:lstStyle/>
                    <a:p>
                      <a:pPr algn="l" fontAlgn="t"/>
                      <a:r>
                        <a:rPr lang="en-US" sz="700">
                          <a:effectLst/>
                        </a:rPr>
                        <a:t>254.22</a:t>
                      </a:r>
                    </a:p>
                  </a:txBody>
                  <a:tcPr marL="29739" marR="29739" marT="20817" marB="20817"/>
                </a:tc>
                <a:tc>
                  <a:txBody>
                    <a:bodyPr/>
                    <a:lstStyle/>
                    <a:p>
                      <a:pPr algn="l" fontAlgn="t"/>
                      <a:r>
                        <a:rPr lang="en-US" sz="700">
                          <a:effectLst/>
                        </a:rPr>
                        <a:t>5 minutes of Ixia generated ipfix data for 8 YAF sensors on 9/22</a:t>
                      </a:r>
                    </a:p>
                  </a:txBody>
                  <a:tcPr marL="29739" marR="29739" marT="20817" marB="20817"/>
                </a:tc>
              </a:tr>
              <a:tr h="287974">
                <a:tc>
                  <a:txBody>
                    <a:bodyPr/>
                    <a:lstStyle/>
                    <a:p>
                      <a:pPr algn="l" fontAlgn="t"/>
                      <a:r>
                        <a:rPr lang="en-US" sz="700">
                          <a:effectLst/>
                        </a:rPr>
                        <a:t>/data/mothra-ipfix/ixia/yaf-ixia-napa_lb7-2018092211*</a:t>
                      </a:r>
                    </a:p>
                  </a:txBody>
                  <a:tcPr marL="29739" marR="29739" marT="20817" marB="20817"/>
                </a:tc>
                <a:tc>
                  <a:txBody>
                    <a:bodyPr/>
                    <a:lstStyle/>
                    <a:p>
                      <a:pPr algn="l" fontAlgn="t"/>
                      <a:r>
                        <a:rPr lang="en-US" sz="700">
                          <a:effectLst/>
                        </a:rPr>
                        <a:t>3.11 GB</a:t>
                      </a:r>
                    </a:p>
                  </a:txBody>
                  <a:tcPr marL="29739" marR="29739" marT="20817" marB="20817"/>
                </a:tc>
                <a:tc>
                  <a:txBody>
                    <a:bodyPr/>
                    <a:lstStyle/>
                    <a:p>
                      <a:pPr algn="l" fontAlgn="t"/>
                      <a:r>
                        <a:rPr lang="en-US" sz="700">
                          <a:effectLst/>
                        </a:rPr>
                        <a:t>13,199,568</a:t>
                      </a:r>
                    </a:p>
                  </a:txBody>
                  <a:tcPr marL="29739" marR="29739" marT="20817" marB="20817"/>
                </a:tc>
                <a:tc>
                  <a:txBody>
                    <a:bodyPr/>
                    <a:lstStyle/>
                    <a:p>
                      <a:pPr algn="l" fontAlgn="t"/>
                      <a:r>
                        <a:rPr lang="en-US" sz="700">
                          <a:effectLst/>
                        </a:rPr>
                        <a:t>252.92</a:t>
                      </a:r>
                    </a:p>
                  </a:txBody>
                  <a:tcPr marL="29739" marR="29739" marT="20817" marB="20817"/>
                </a:tc>
                <a:tc>
                  <a:txBody>
                    <a:bodyPr/>
                    <a:lstStyle/>
                    <a:p>
                      <a:pPr algn="l" fontAlgn="t"/>
                      <a:r>
                        <a:rPr lang="en-US" sz="700" dirty="0">
                          <a:effectLst/>
                        </a:rPr>
                        <a:t>1 hour of Ixia generated </a:t>
                      </a:r>
                      <a:r>
                        <a:rPr lang="en-US" sz="700" dirty="0" err="1">
                          <a:effectLst/>
                        </a:rPr>
                        <a:t>ipfix</a:t>
                      </a:r>
                      <a:r>
                        <a:rPr lang="en-US" sz="700" dirty="0">
                          <a:effectLst/>
                        </a:rPr>
                        <a:t> data for 1 YAF sensor on 9/22</a:t>
                      </a:r>
                    </a:p>
                  </a:txBody>
                  <a:tcPr marL="29739" marR="29739" marT="20817" marB="20817"/>
                </a:tc>
              </a:tr>
              <a:tr h="287974">
                <a:tc>
                  <a:txBody>
                    <a:bodyPr/>
                    <a:lstStyle/>
                    <a:p>
                      <a:pPr algn="l" fontAlgn="t"/>
                      <a:r>
                        <a:rPr lang="en-US" sz="700">
                          <a:effectLst/>
                        </a:rPr>
                        <a:t>/data/mothra-ipfix/ixia/yaf-ixia-napa_lb*-2018092211*</a:t>
                      </a:r>
                    </a:p>
                  </a:txBody>
                  <a:tcPr marL="29739" marR="29739" marT="20817" marB="20817"/>
                </a:tc>
                <a:tc>
                  <a:txBody>
                    <a:bodyPr/>
                    <a:lstStyle/>
                    <a:p>
                      <a:pPr algn="l" fontAlgn="t"/>
                      <a:r>
                        <a:rPr lang="en-US" sz="700">
                          <a:effectLst/>
                        </a:rPr>
                        <a:t>24.89 GB</a:t>
                      </a:r>
                    </a:p>
                  </a:txBody>
                  <a:tcPr marL="29739" marR="29739" marT="20817" marB="20817"/>
                </a:tc>
                <a:tc>
                  <a:txBody>
                    <a:bodyPr/>
                    <a:lstStyle/>
                    <a:p>
                      <a:pPr algn="l" fontAlgn="t"/>
                      <a:r>
                        <a:rPr lang="en-US" sz="700">
                          <a:effectLst/>
                        </a:rPr>
                        <a:t>105,639,034</a:t>
                      </a:r>
                    </a:p>
                  </a:txBody>
                  <a:tcPr marL="29739" marR="29739" marT="20817" marB="20817"/>
                </a:tc>
                <a:tc>
                  <a:txBody>
                    <a:bodyPr/>
                    <a:lstStyle/>
                    <a:p>
                      <a:pPr algn="l" fontAlgn="t"/>
                      <a:r>
                        <a:rPr lang="en-US" sz="700">
                          <a:effectLst/>
                        </a:rPr>
                        <a:t>253.00</a:t>
                      </a:r>
                    </a:p>
                  </a:txBody>
                  <a:tcPr marL="29739" marR="29739" marT="20817" marB="20817"/>
                </a:tc>
                <a:tc>
                  <a:txBody>
                    <a:bodyPr/>
                    <a:lstStyle/>
                    <a:p>
                      <a:pPr algn="l" fontAlgn="t"/>
                      <a:r>
                        <a:rPr lang="en-US" sz="700">
                          <a:effectLst/>
                        </a:rPr>
                        <a:t>1 hour of Ixia generated ipfix data for 8 YAF sensors on 9/22</a:t>
                      </a:r>
                    </a:p>
                  </a:txBody>
                  <a:tcPr marL="29739" marR="29739" marT="20817" marB="20817"/>
                </a:tc>
              </a:tr>
              <a:tr h="287974">
                <a:tc>
                  <a:txBody>
                    <a:bodyPr/>
                    <a:lstStyle/>
                    <a:p>
                      <a:pPr algn="l" fontAlgn="t"/>
                      <a:r>
                        <a:rPr lang="en-US" sz="700">
                          <a:effectLst/>
                        </a:rPr>
                        <a:t>/data/mothra-ipfix/ixia/yaf-ixia-napa_lb*-2018092*</a:t>
                      </a:r>
                    </a:p>
                  </a:txBody>
                  <a:tcPr marL="29739" marR="29739" marT="20817" marB="20817"/>
                </a:tc>
                <a:tc>
                  <a:txBody>
                    <a:bodyPr/>
                    <a:lstStyle/>
                    <a:p>
                      <a:pPr algn="l" fontAlgn="t"/>
                      <a:r>
                        <a:rPr lang="en-US" sz="700">
                          <a:effectLst/>
                        </a:rPr>
                        <a:t>605.74 GB</a:t>
                      </a:r>
                    </a:p>
                  </a:txBody>
                  <a:tcPr marL="29739" marR="29739" marT="20817" marB="20817"/>
                </a:tc>
                <a:tc>
                  <a:txBody>
                    <a:bodyPr/>
                    <a:lstStyle/>
                    <a:p>
                      <a:pPr algn="l" fontAlgn="t"/>
                      <a:r>
                        <a:rPr lang="en-US" sz="700">
                          <a:effectLst/>
                        </a:rPr>
                        <a:t>2,628,246,577</a:t>
                      </a:r>
                    </a:p>
                  </a:txBody>
                  <a:tcPr marL="29739" marR="29739" marT="20817" marB="20817"/>
                </a:tc>
                <a:tc>
                  <a:txBody>
                    <a:bodyPr/>
                    <a:lstStyle/>
                    <a:p>
                      <a:pPr algn="l" fontAlgn="t"/>
                      <a:r>
                        <a:rPr lang="en-US" sz="700">
                          <a:effectLst/>
                        </a:rPr>
                        <a:t>247.47</a:t>
                      </a:r>
                    </a:p>
                  </a:txBody>
                  <a:tcPr marL="29739" marR="29739" marT="20817" marB="20817"/>
                </a:tc>
                <a:tc>
                  <a:txBody>
                    <a:bodyPr/>
                    <a:lstStyle/>
                    <a:p>
                      <a:pPr algn="l" fontAlgn="t"/>
                      <a:r>
                        <a:rPr lang="en-US" sz="700" dirty="0">
                          <a:effectLst/>
                        </a:rPr>
                        <a:t>24 hours of Ixia generated </a:t>
                      </a:r>
                      <a:r>
                        <a:rPr lang="en-US" sz="700" dirty="0" err="1">
                          <a:effectLst/>
                        </a:rPr>
                        <a:t>ipfix</a:t>
                      </a:r>
                      <a:r>
                        <a:rPr lang="en-US" sz="700" dirty="0">
                          <a:effectLst/>
                        </a:rPr>
                        <a:t> data for 8 YAF sensors on 9/22</a:t>
                      </a:r>
                    </a:p>
                  </a:txBody>
                  <a:tcPr marL="29739" marR="29739" marT="20817" marB="20817"/>
                </a:tc>
              </a:tr>
            </a:tbl>
          </a:graphicData>
        </a:graphic>
      </p:graphicFrame>
    </p:spTree>
    <p:extLst>
      <p:ext uri="{BB962C8B-B14F-4D97-AF65-F5344CB8AC3E}">
        <p14:creationId xmlns:p14="http://schemas.microsoft.com/office/powerpoint/2010/main" val="3253459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Test Plan</a:t>
            </a:r>
            <a:endParaRPr lang="en-US" dirty="0"/>
          </a:p>
        </p:txBody>
      </p:sp>
      <p:sp>
        <p:nvSpPr>
          <p:cNvPr id="3" name="Text Placeholder 2"/>
          <p:cNvSpPr>
            <a:spLocks noGrp="1"/>
          </p:cNvSpPr>
          <p:nvPr>
            <p:ph type="body" sz="quarter" idx="10"/>
          </p:nvPr>
        </p:nvSpPr>
        <p:spPr>
          <a:xfrm>
            <a:off x="380998" y="625334"/>
            <a:ext cx="4800600" cy="352425"/>
          </a:xfrm>
          <a:prstGeom prst="rect">
            <a:avLst/>
          </a:prstGeom>
        </p:spPr>
        <p:txBody>
          <a:bodyPr>
            <a:noAutofit/>
          </a:bodyPr>
          <a:lstStyle/>
          <a:p>
            <a:pPr>
              <a:spcAft>
                <a:spcPts val="600"/>
              </a:spcAft>
            </a:pPr>
            <a:r>
              <a:rPr lang="en-US" sz="1400" b="1" dirty="0" smtClean="0"/>
              <a:t>Automated Custom SparkBench Testing</a:t>
            </a:r>
            <a:endParaRPr lang="en-US" sz="1400" dirty="0"/>
          </a:p>
        </p:txBody>
      </p:sp>
      <p:graphicFrame>
        <p:nvGraphicFramePr>
          <p:cNvPr id="6" name="Table 5"/>
          <p:cNvGraphicFramePr>
            <a:graphicFrameLocks noGrp="1"/>
          </p:cNvGraphicFramePr>
          <p:nvPr>
            <p:extLst>
              <p:ext uri="{D42A27DB-BD31-4B8C-83A1-F6EECF244321}">
                <p14:modId xmlns:p14="http://schemas.microsoft.com/office/powerpoint/2010/main" val="1994878775"/>
              </p:ext>
            </p:extLst>
          </p:nvPr>
        </p:nvGraphicFramePr>
        <p:xfrm>
          <a:off x="401515" y="971550"/>
          <a:ext cx="8340970" cy="3532708"/>
        </p:xfrm>
        <a:graphic>
          <a:graphicData uri="http://schemas.openxmlformats.org/drawingml/2006/table">
            <a:tbl>
              <a:tblPr>
                <a:tableStyleId>{D7AC3CCA-C797-4891-BE02-D94E43425B78}</a:tableStyleId>
              </a:tblPr>
              <a:tblGrid>
                <a:gridCol w="2141222"/>
                <a:gridCol w="6199748"/>
              </a:tblGrid>
              <a:tr h="138528">
                <a:tc>
                  <a:txBody>
                    <a:bodyPr/>
                    <a:lstStyle/>
                    <a:p>
                      <a:pPr algn="l" fontAlgn="t"/>
                      <a:r>
                        <a:rPr lang="en-US" sz="800" b="1" dirty="0">
                          <a:effectLst/>
                        </a:rPr>
                        <a:t>Operation</a:t>
                      </a:r>
                      <a:endParaRPr lang="en-US" sz="800" b="1" dirty="0">
                        <a:solidFill>
                          <a:srgbClr val="333333"/>
                        </a:solidFill>
                        <a:effectLst/>
                      </a:endParaRPr>
                    </a:p>
                  </a:txBody>
                  <a:tcPr marL="20426" marR="30639" marT="14298" marB="14298"/>
                </a:tc>
                <a:tc>
                  <a:txBody>
                    <a:bodyPr/>
                    <a:lstStyle/>
                    <a:p>
                      <a:pPr algn="l" fontAlgn="t"/>
                      <a:r>
                        <a:rPr lang="en-US" sz="800" b="1" dirty="0">
                          <a:effectLst/>
                        </a:rPr>
                        <a:t>Query</a:t>
                      </a:r>
                      <a:endParaRPr lang="en-US" sz="800" b="1" dirty="0">
                        <a:solidFill>
                          <a:srgbClr val="333333"/>
                        </a:solidFill>
                        <a:effectLst/>
                      </a:endParaRPr>
                    </a:p>
                  </a:txBody>
                  <a:tcPr marL="20426" marR="30639" marT="14298" marB="14298"/>
                </a:tc>
              </a:tr>
              <a:tr h="783731">
                <a:tc>
                  <a:txBody>
                    <a:bodyPr/>
                    <a:lstStyle/>
                    <a:p>
                      <a:pPr algn="l" fontAlgn="t"/>
                      <a:r>
                        <a:rPr lang="en-US" sz="500">
                          <a:effectLst/>
                        </a:rPr>
                        <a:t>Build IPFIX DataFrame (mothra), Count</a:t>
                      </a:r>
                    </a:p>
                  </a:txBody>
                  <a:tcPr marL="20426" marR="20426" marT="14298" marB="14298"/>
                </a:tc>
                <a:tc>
                  <a:txBody>
                    <a:bodyPr/>
                    <a:lstStyle/>
                    <a:p>
                      <a:pPr algn="l" fontAlgn="t"/>
                      <a:r>
                        <a:rPr lang="en-US" sz="500" dirty="0" err="1">
                          <a:effectLst/>
                        </a:rPr>
                        <a:t>val</a:t>
                      </a:r>
                      <a:r>
                        <a:rPr lang="en-US" sz="500" dirty="0">
                          <a:effectLst/>
                        </a:rPr>
                        <a:t> </a:t>
                      </a:r>
                      <a:r>
                        <a:rPr lang="en-US" sz="500" dirty="0" err="1">
                          <a:effectLst/>
                        </a:rPr>
                        <a:t>input_data_ixia</a:t>
                      </a:r>
                      <a:r>
                        <a:rPr lang="en-US" sz="500" dirty="0">
                          <a:effectLst/>
                        </a:rPr>
                        <a:t> = "/data/</a:t>
                      </a:r>
                      <a:r>
                        <a:rPr lang="en-US" sz="500" dirty="0" err="1">
                          <a:effectLst/>
                        </a:rPr>
                        <a:t>mothra-ipfix</a:t>
                      </a:r>
                      <a:r>
                        <a:rPr lang="en-US" sz="500" dirty="0">
                          <a:effectLst/>
                        </a:rPr>
                        <a:t>/ixia/</a:t>
                      </a:r>
                      <a:r>
                        <a:rPr lang="en-US" sz="500" dirty="0" err="1">
                          <a:effectLst/>
                        </a:rPr>
                        <a:t>yaf</a:t>
                      </a:r>
                      <a:r>
                        <a:rPr lang="en-US" sz="500" dirty="0">
                          <a:effectLst/>
                        </a:rPr>
                        <a:t>-ixia-</a:t>
                      </a:r>
                      <a:r>
                        <a:rPr lang="en-US" sz="500" dirty="0" err="1">
                          <a:effectLst/>
                        </a:rPr>
                        <a:t>napa_lb</a:t>
                      </a:r>
                      <a:r>
                        <a:rPr lang="en-US" sz="500" dirty="0">
                          <a:effectLst/>
                        </a:rPr>
                        <a:t>*-20180815*.</a:t>
                      </a:r>
                      <a:r>
                        <a:rPr lang="en-US" sz="500" dirty="0" err="1">
                          <a:effectLst/>
                        </a:rPr>
                        <a:t>yaf</a:t>
                      </a:r>
                      <a:r>
                        <a:rPr lang="en-US" sz="500" dirty="0">
                          <a:effectLst/>
                        </a:rPr>
                        <a:t>"</a:t>
                      </a:r>
                    </a:p>
                    <a:p>
                      <a:pPr algn="l" fontAlgn="t"/>
                      <a:r>
                        <a:rPr lang="en-US" sz="500" dirty="0" err="1">
                          <a:effectLst/>
                        </a:rPr>
                        <a:t>val</a:t>
                      </a:r>
                      <a:r>
                        <a:rPr lang="en-US" sz="500" dirty="0">
                          <a:effectLst/>
                        </a:rPr>
                        <a:t> </a:t>
                      </a:r>
                      <a:r>
                        <a:rPr lang="en-US" sz="500" dirty="0" err="1">
                          <a:effectLst/>
                        </a:rPr>
                        <a:t>input_df</a:t>
                      </a:r>
                      <a:r>
                        <a:rPr lang="en-US" sz="500" dirty="0">
                          <a:effectLst/>
                        </a:rPr>
                        <a:t> = (</a:t>
                      </a:r>
                      <a:r>
                        <a:rPr lang="en-US" sz="500" dirty="0" err="1">
                          <a:effectLst/>
                        </a:rPr>
                        <a:t>spark.read</a:t>
                      </a:r>
                      <a:r>
                        <a:rPr lang="en-US" sz="500" dirty="0">
                          <a:effectLst/>
                        </a:rPr>
                        <a:t>.</a:t>
                      </a:r>
                      <a:br>
                        <a:rPr lang="en-US" sz="500" dirty="0">
                          <a:effectLst/>
                        </a:rPr>
                      </a:br>
                      <a:r>
                        <a:rPr lang="en-US" sz="500" dirty="0">
                          <a:effectLst/>
                        </a:rPr>
                        <a:t>fields(</a:t>
                      </a:r>
                      <a:br>
                        <a:rPr lang="en-US" sz="500" dirty="0">
                          <a:effectLst/>
                        </a:rPr>
                      </a:br>
                      <a:r>
                        <a:rPr lang="en-US" sz="500" dirty="0">
                          <a:effectLst/>
                        </a:rPr>
                        <a:t>"</a:t>
                      </a:r>
                      <a:r>
                        <a:rPr lang="en-US" sz="500" dirty="0" err="1">
                          <a:effectLst/>
                        </a:rPr>
                        <a:t>sIP</a:t>
                      </a:r>
                      <a:r>
                        <a:rPr lang="en-US" sz="500" dirty="0">
                          <a:effectLst/>
                        </a:rPr>
                        <a:t>", "</a:t>
                      </a:r>
                      <a:r>
                        <a:rPr lang="en-US" sz="500" dirty="0" err="1">
                          <a:effectLst/>
                        </a:rPr>
                        <a:t>dIP</a:t>
                      </a:r>
                      <a:r>
                        <a:rPr lang="en-US" sz="500" dirty="0">
                          <a:effectLst/>
                        </a:rPr>
                        <a:t>", "</a:t>
                      </a:r>
                      <a:r>
                        <a:rPr lang="en-US" sz="500" dirty="0" err="1">
                          <a:effectLst/>
                        </a:rPr>
                        <a:t>sPort</a:t>
                      </a:r>
                      <a:r>
                        <a:rPr lang="en-US" sz="500" dirty="0">
                          <a:effectLst/>
                        </a:rPr>
                        <a:t>", "</a:t>
                      </a:r>
                      <a:r>
                        <a:rPr lang="en-US" sz="500" dirty="0" err="1">
                          <a:effectLst/>
                        </a:rPr>
                        <a:t>dPort</a:t>
                      </a:r>
                      <a:r>
                        <a:rPr lang="en-US" sz="500" dirty="0">
                          <a:effectLst/>
                        </a:rPr>
                        <a:t>", "protocol", "packets", "bytes",</a:t>
                      </a:r>
                      <a:br>
                        <a:rPr lang="en-US" sz="500" dirty="0">
                          <a:effectLst/>
                        </a:rPr>
                      </a:br>
                      <a:r>
                        <a:rPr lang="en-US" sz="500" dirty="0">
                          <a:effectLst/>
                        </a:rPr>
                        <a:t>"</a:t>
                      </a:r>
                      <a:r>
                        <a:rPr lang="en-US" sz="500" dirty="0" err="1">
                          <a:effectLst/>
                        </a:rPr>
                        <a:t>startTime</a:t>
                      </a:r>
                      <a:r>
                        <a:rPr lang="en-US" sz="500" dirty="0">
                          <a:effectLst/>
                        </a:rPr>
                        <a:t>", "</a:t>
                      </a:r>
                      <a:r>
                        <a:rPr lang="en-US" sz="500" dirty="0" err="1">
                          <a:effectLst/>
                        </a:rPr>
                        <a:t>endTime</a:t>
                      </a:r>
                      <a:r>
                        <a:rPr lang="en-US" sz="500" dirty="0">
                          <a:effectLst/>
                        </a:rPr>
                        <a:t>",</a:t>
                      </a:r>
                      <a:br>
                        <a:rPr lang="en-US" sz="500" dirty="0">
                          <a:effectLst/>
                        </a:rPr>
                      </a:br>
                      <a:r>
                        <a:rPr lang="en-US" sz="500" dirty="0">
                          <a:effectLst/>
                        </a:rPr>
                        <a:t>"</a:t>
                      </a:r>
                      <a:r>
                        <a:rPr lang="en-US" sz="500" dirty="0" err="1">
                          <a:effectLst/>
                        </a:rPr>
                        <a:t>dnsQName</a:t>
                      </a:r>
                      <a:r>
                        <a:rPr lang="en-US" sz="500" dirty="0">
                          <a:effectLst/>
                        </a:rPr>
                        <a:t>" -&gt; "</a:t>
                      </a:r>
                      <a:r>
                        <a:rPr lang="en-US" sz="500" dirty="0" err="1">
                          <a:effectLst/>
                        </a:rPr>
                        <a:t>ipfix:yaf_dns</a:t>
                      </a:r>
                      <a:r>
                        <a:rPr lang="en-US" sz="500" dirty="0">
                          <a:effectLst/>
                        </a:rPr>
                        <a:t>/</a:t>
                      </a:r>
                      <a:r>
                        <a:rPr lang="en-US" sz="500" dirty="0" err="1">
                          <a:effectLst/>
                        </a:rPr>
                        <a:t>yaf_dns_qr</a:t>
                      </a:r>
                      <a:r>
                        <a:rPr lang="en-US" sz="500" dirty="0">
                          <a:effectLst/>
                        </a:rPr>
                        <a:t>/</a:t>
                      </a:r>
                      <a:r>
                        <a:rPr lang="en-US" sz="500" dirty="0" err="1">
                          <a:effectLst/>
                        </a:rPr>
                        <a:t>dnsQName</a:t>
                      </a:r>
                      <a:r>
                        <a:rPr lang="en-US" sz="500" dirty="0">
                          <a:effectLst/>
                        </a:rPr>
                        <a:t>",</a:t>
                      </a:r>
                      <a:br>
                        <a:rPr lang="en-US" sz="500" dirty="0">
                          <a:effectLst/>
                        </a:rPr>
                      </a:br>
                      <a:r>
                        <a:rPr lang="en-US" sz="500" dirty="0">
                          <a:effectLst/>
                        </a:rPr>
                        <a:t>"</a:t>
                      </a:r>
                      <a:r>
                        <a:rPr lang="en-US" sz="500" dirty="0" err="1">
                          <a:effectLst/>
                        </a:rPr>
                        <a:t>dnsQAddr</a:t>
                      </a:r>
                      <a:r>
                        <a:rPr lang="en-US" sz="500" dirty="0">
                          <a:effectLst/>
                        </a:rPr>
                        <a:t>" -&gt; "</a:t>
                      </a:r>
                      <a:r>
                        <a:rPr lang="en-US" sz="500" dirty="0" err="1">
                          <a:effectLst/>
                        </a:rPr>
                        <a:t>ipfix:yaf_dns</a:t>
                      </a:r>
                      <a:r>
                        <a:rPr lang="en-US" sz="500" dirty="0">
                          <a:effectLst/>
                        </a:rPr>
                        <a:t>/</a:t>
                      </a:r>
                      <a:r>
                        <a:rPr lang="en-US" sz="500" dirty="0" err="1">
                          <a:effectLst/>
                        </a:rPr>
                        <a:t>yaf_dns_qr</a:t>
                      </a:r>
                      <a:r>
                        <a:rPr lang="en-US" sz="500" dirty="0">
                          <a:effectLst/>
                        </a:rPr>
                        <a:t>/</a:t>
                      </a:r>
                      <a:r>
                        <a:rPr lang="en-US" sz="500" dirty="0" err="1">
                          <a:effectLst/>
                        </a:rPr>
                        <a:t>yaf_dns_a</a:t>
                      </a:r>
                      <a:r>
                        <a:rPr lang="en-US" sz="500" dirty="0">
                          <a:effectLst/>
                        </a:rPr>
                        <a:t>/sourceIPv4Address" </a:t>
                      </a:r>
                      <a:r>
                        <a:rPr lang="en-US" sz="500" dirty="0" smtClean="0">
                          <a:effectLst/>
                        </a:rPr>
                        <a:t>)</a:t>
                      </a:r>
                      <a:r>
                        <a:rPr lang="en-US" sz="500" dirty="0">
                          <a:effectLst/>
                        </a:rPr>
                        <a:t/>
                      </a:r>
                      <a:br>
                        <a:rPr lang="en-US" sz="500" dirty="0">
                          <a:effectLst/>
                        </a:rPr>
                      </a:br>
                      <a:r>
                        <a:rPr lang="en-US" sz="500" dirty="0">
                          <a:effectLst/>
                        </a:rPr>
                        <a:t>.</a:t>
                      </a:r>
                      <a:r>
                        <a:rPr lang="en-US" sz="500" dirty="0" err="1">
                          <a:effectLst/>
                        </a:rPr>
                        <a:t>ipfix</a:t>
                      </a:r>
                      <a:r>
                        <a:rPr lang="en-US" sz="500" dirty="0">
                          <a:effectLst/>
                        </a:rPr>
                        <a:t>(</a:t>
                      </a:r>
                      <a:r>
                        <a:rPr lang="en-US" sz="500" dirty="0" err="1">
                          <a:effectLst/>
                        </a:rPr>
                        <a:t>input_data_ixia</a:t>
                      </a:r>
                      <a:r>
                        <a:rPr lang="en-US" sz="500" dirty="0">
                          <a:effectLst/>
                        </a:rPr>
                        <a:t> )</a:t>
                      </a:r>
                    </a:p>
                    <a:p>
                      <a:pPr algn="l" fontAlgn="t"/>
                      <a:r>
                        <a:rPr lang="en-US" sz="500" dirty="0" err="1">
                          <a:effectLst/>
                        </a:rPr>
                        <a:t>input_df.count</a:t>
                      </a:r>
                      <a:r>
                        <a:rPr lang="en-US" sz="500" dirty="0">
                          <a:effectLst/>
                        </a:rPr>
                        <a:t>()</a:t>
                      </a:r>
                    </a:p>
                  </a:txBody>
                  <a:tcPr marL="20426" marR="20426" marT="14298" marB="14298"/>
                </a:tc>
              </a:tr>
              <a:tr h="194632">
                <a:tc>
                  <a:txBody>
                    <a:bodyPr/>
                    <a:lstStyle/>
                    <a:p>
                      <a:pPr algn="l" fontAlgn="t"/>
                      <a:r>
                        <a:rPr lang="en-US" sz="500">
                          <a:effectLst/>
                        </a:rPr>
                        <a:t>Simple Filter (Spark), Count</a:t>
                      </a:r>
                    </a:p>
                  </a:txBody>
                  <a:tcPr marL="20426" marR="20426" marT="14298" marB="14298"/>
                </a:tc>
                <a:tc>
                  <a:txBody>
                    <a:bodyPr/>
                    <a:lstStyle/>
                    <a:p>
                      <a:pPr algn="l" fontAlgn="t"/>
                      <a:r>
                        <a:rPr lang="en-US" sz="500" dirty="0" err="1">
                          <a:effectLst/>
                        </a:rPr>
                        <a:t>var</a:t>
                      </a:r>
                      <a:r>
                        <a:rPr lang="en-US" sz="500" dirty="0">
                          <a:effectLst/>
                        </a:rPr>
                        <a:t> </a:t>
                      </a:r>
                      <a:r>
                        <a:rPr lang="en-US" sz="500" dirty="0" err="1">
                          <a:effectLst/>
                        </a:rPr>
                        <a:t>dns_flows</a:t>
                      </a:r>
                      <a:r>
                        <a:rPr lang="en-US" sz="500" dirty="0">
                          <a:effectLst/>
                        </a:rPr>
                        <a:t> = </a:t>
                      </a:r>
                      <a:r>
                        <a:rPr lang="en-US" sz="500" dirty="0" err="1">
                          <a:effectLst/>
                        </a:rPr>
                        <a:t>input_df.filter</a:t>
                      </a:r>
                      <a:r>
                        <a:rPr lang="en-US" sz="500" dirty="0">
                          <a:effectLst/>
                        </a:rPr>
                        <a:t>($"</a:t>
                      </a:r>
                      <a:r>
                        <a:rPr lang="en-US" sz="500" dirty="0" err="1">
                          <a:effectLst/>
                        </a:rPr>
                        <a:t>dport</a:t>
                      </a:r>
                      <a:r>
                        <a:rPr lang="en-US" sz="500" dirty="0">
                          <a:effectLst/>
                        </a:rPr>
                        <a:t>" === 53)</a:t>
                      </a:r>
                    </a:p>
                    <a:p>
                      <a:pPr algn="l" fontAlgn="t"/>
                      <a:r>
                        <a:rPr lang="en-US" sz="500" dirty="0" err="1">
                          <a:effectLst/>
                        </a:rPr>
                        <a:t>dns_flows</a:t>
                      </a:r>
                      <a:r>
                        <a:rPr lang="en-US" sz="500" dirty="0">
                          <a:effectLst/>
                        </a:rPr>
                        <a:t> .count()</a:t>
                      </a:r>
                    </a:p>
                  </a:txBody>
                  <a:tcPr marL="20426" marR="20426" marT="14298" marB="14298"/>
                </a:tc>
              </a:tr>
              <a:tr h="362946">
                <a:tc>
                  <a:txBody>
                    <a:bodyPr/>
                    <a:lstStyle/>
                    <a:p>
                      <a:pPr algn="l" fontAlgn="t"/>
                      <a:r>
                        <a:rPr lang="en-US" sz="500">
                          <a:effectLst/>
                        </a:rPr>
                        <a:t>Column Selection &amp; Display (Spark)</a:t>
                      </a:r>
                    </a:p>
                  </a:txBody>
                  <a:tcPr marL="20426" marR="20426" marT="14298" marB="14298"/>
                </a:tc>
                <a:tc>
                  <a:txBody>
                    <a:bodyPr/>
                    <a:lstStyle/>
                    <a:p>
                      <a:pPr algn="l" fontAlgn="t"/>
                      <a:r>
                        <a:rPr lang="en-US" sz="500" dirty="0" err="1">
                          <a:effectLst/>
                        </a:rPr>
                        <a:t>https_flows</a:t>
                      </a:r>
                      <a:r>
                        <a:rPr lang="en-US" sz="500" dirty="0">
                          <a:effectLst/>
                        </a:rPr>
                        <a:t> = </a:t>
                      </a:r>
                      <a:r>
                        <a:rPr lang="en-US" sz="500" dirty="0" err="1">
                          <a:effectLst/>
                        </a:rPr>
                        <a:t>input_df.filter</a:t>
                      </a:r>
                      <a:r>
                        <a:rPr lang="en-US" sz="500" dirty="0">
                          <a:effectLst/>
                        </a:rPr>
                        <a:t>($"</a:t>
                      </a:r>
                      <a:r>
                        <a:rPr lang="en-US" sz="500" dirty="0" err="1">
                          <a:effectLst/>
                        </a:rPr>
                        <a:t>dport</a:t>
                      </a:r>
                      <a:r>
                        <a:rPr lang="en-US" sz="500" dirty="0">
                          <a:effectLst/>
                        </a:rPr>
                        <a:t>" === 443).select(</a:t>
                      </a:r>
                      <a:br>
                        <a:rPr lang="en-US" sz="500" dirty="0">
                          <a:effectLst/>
                        </a:rPr>
                      </a:br>
                      <a:r>
                        <a:rPr lang="en-US" sz="500" dirty="0">
                          <a:effectLst/>
                        </a:rPr>
                        <a:t>"sip", "dip", "sport", "</a:t>
                      </a:r>
                      <a:r>
                        <a:rPr lang="en-US" sz="500" dirty="0" err="1">
                          <a:effectLst/>
                        </a:rPr>
                        <a:t>dport</a:t>
                      </a:r>
                      <a:r>
                        <a:rPr lang="en-US" sz="500" dirty="0">
                          <a:effectLst/>
                        </a:rPr>
                        <a:t>",</a:t>
                      </a:r>
                      <a:br>
                        <a:rPr lang="en-US" sz="500" dirty="0">
                          <a:effectLst/>
                        </a:rPr>
                      </a:br>
                      <a:r>
                        <a:rPr lang="en-US" sz="500" dirty="0">
                          <a:effectLst/>
                        </a:rPr>
                        <a:t>"protocol", "packets", "bytes", "</a:t>
                      </a:r>
                      <a:r>
                        <a:rPr lang="en-US" sz="500" dirty="0" err="1">
                          <a:effectLst/>
                        </a:rPr>
                        <a:t>sslCertificateHash</a:t>
                      </a:r>
                      <a:r>
                        <a:rPr lang="en-US" sz="500" dirty="0">
                          <a:effectLst/>
                        </a:rPr>
                        <a:t>")</a:t>
                      </a:r>
                      <a:br>
                        <a:rPr lang="en-US" sz="500" dirty="0">
                          <a:effectLst/>
                        </a:rPr>
                      </a:br>
                      <a:r>
                        <a:rPr lang="en-US" sz="500" dirty="0" err="1">
                          <a:effectLst/>
                        </a:rPr>
                        <a:t>https_flows.count</a:t>
                      </a:r>
                      <a:r>
                        <a:rPr lang="en-US" sz="500" dirty="0">
                          <a:effectLst/>
                        </a:rPr>
                        <a:t>()</a:t>
                      </a:r>
                    </a:p>
                  </a:txBody>
                  <a:tcPr marL="20426" marR="20426" marT="14298" marB="14298"/>
                </a:tc>
              </a:tr>
              <a:tr h="110475">
                <a:tc>
                  <a:txBody>
                    <a:bodyPr/>
                    <a:lstStyle/>
                    <a:p>
                      <a:pPr algn="l" fontAlgn="t"/>
                      <a:r>
                        <a:rPr lang="en-US" sz="500">
                          <a:effectLst/>
                        </a:rPr>
                        <a:t>Sorting (Spark)</a:t>
                      </a:r>
                    </a:p>
                  </a:txBody>
                  <a:tcPr marL="20426" marR="20426" marT="14298" marB="14298"/>
                </a:tc>
                <a:tc>
                  <a:txBody>
                    <a:bodyPr/>
                    <a:lstStyle/>
                    <a:p>
                      <a:pPr algn="l" fontAlgn="t"/>
                      <a:r>
                        <a:rPr lang="en-US" sz="500" dirty="0" err="1">
                          <a:effectLst/>
                        </a:rPr>
                        <a:t>https_flows.sort</a:t>
                      </a:r>
                      <a:r>
                        <a:rPr lang="en-US" sz="500" dirty="0">
                          <a:effectLst/>
                        </a:rPr>
                        <a:t>($"bytes".</a:t>
                      </a:r>
                      <a:r>
                        <a:rPr lang="en-US" sz="500" dirty="0" err="1">
                          <a:effectLst/>
                        </a:rPr>
                        <a:t>desc</a:t>
                      </a:r>
                      <a:r>
                        <a:rPr lang="en-US" sz="500" dirty="0">
                          <a:effectLst/>
                        </a:rPr>
                        <a:t>).show()</a:t>
                      </a:r>
                    </a:p>
                  </a:txBody>
                  <a:tcPr marL="20426" marR="20426" marT="14298" marB="14298"/>
                </a:tc>
              </a:tr>
              <a:tr h="362946">
                <a:tc>
                  <a:txBody>
                    <a:bodyPr/>
                    <a:lstStyle/>
                    <a:p>
                      <a:pPr algn="l" fontAlgn="t"/>
                      <a:r>
                        <a:rPr lang="en-US" sz="500">
                          <a:effectLst/>
                        </a:rPr>
                        <a:t>Aggregation (Spark)</a:t>
                      </a:r>
                    </a:p>
                  </a:txBody>
                  <a:tcPr marL="20426" marR="20426" marT="14298" marB="14298"/>
                </a:tc>
                <a:tc>
                  <a:txBody>
                    <a:bodyPr/>
                    <a:lstStyle/>
                    <a:p>
                      <a:pPr algn="l" fontAlgn="t"/>
                      <a:r>
                        <a:rPr lang="en-US" sz="500" dirty="0" err="1">
                          <a:effectLst/>
                        </a:rPr>
                        <a:t>https_flows</a:t>
                      </a:r>
                      <a:r>
                        <a:rPr lang="en-US" sz="500" dirty="0">
                          <a:effectLst/>
                        </a:rPr>
                        <a:t>.</a:t>
                      </a:r>
                      <a:br>
                        <a:rPr lang="en-US" sz="500" dirty="0">
                          <a:effectLst/>
                        </a:rPr>
                      </a:br>
                      <a:r>
                        <a:rPr lang="en-US" sz="500" dirty="0" err="1">
                          <a:effectLst/>
                        </a:rPr>
                        <a:t>groupBy</a:t>
                      </a:r>
                      <a:r>
                        <a:rPr lang="en-US" sz="500" dirty="0">
                          <a:effectLst/>
                        </a:rPr>
                        <a:t>($"dip").</a:t>
                      </a:r>
                      <a:br>
                        <a:rPr lang="en-US" sz="500" dirty="0">
                          <a:effectLst/>
                        </a:rPr>
                      </a:br>
                      <a:r>
                        <a:rPr lang="en-US" sz="500" dirty="0" err="1">
                          <a:effectLst/>
                        </a:rPr>
                        <a:t>avg</a:t>
                      </a:r>
                      <a:r>
                        <a:rPr lang="en-US" sz="500" dirty="0">
                          <a:effectLst/>
                        </a:rPr>
                        <a:t>("packets", "bytes").</a:t>
                      </a:r>
                      <a:br>
                        <a:rPr lang="en-US" sz="500" dirty="0">
                          <a:effectLst/>
                        </a:rPr>
                      </a:br>
                      <a:r>
                        <a:rPr lang="en-US" sz="500" dirty="0">
                          <a:effectLst/>
                        </a:rPr>
                        <a:t>sort($"</a:t>
                      </a:r>
                      <a:r>
                        <a:rPr lang="en-US" sz="500" dirty="0" err="1">
                          <a:effectLst/>
                        </a:rPr>
                        <a:t>avg</a:t>
                      </a:r>
                      <a:r>
                        <a:rPr lang="en-US" sz="500" dirty="0">
                          <a:effectLst/>
                        </a:rPr>
                        <a:t>(bytes)".</a:t>
                      </a:r>
                      <a:r>
                        <a:rPr lang="en-US" sz="500" dirty="0" err="1">
                          <a:effectLst/>
                        </a:rPr>
                        <a:t>desc</a:t>
                      </a:r>
                      <a:r>
                        <a:rPr lang="en-US" sz="500" dirty="0" smtClean="0">
                          <a:effectLst/>
                        </a:rPr>
                        <a:t>).count()</a:t>
                      </a:r>
                      <a:endParaRPr lang="en-US" sz="500" dirty="0">
                        <a:effectLst/>
                      </a:endParaRPr>
                    </a:p>
                  </a:txBody>
                  <a:tcPr marL="20426" marR="20426" marT="14298" marB="14298"/>
                </a:tc>
              </a:tr>
              <a:tr h="867888">
                <a:tc>
                  <a:txBody>
                    <a:bodyPr/>
                    <a:lstStyle/>
                    <a:p>
                      <a:pPr algn="l" fontAlgn="t"/>
                      <a:r>
                        <a:rPr lang="en-US" sz="500">
                          <a:effectLst/>
                        </a:rPr>
                        <a:t>SQL Query (SparkSQL)</a:t>
                      </a:r>
                    </a:p>
                  </a:txBody>
                  <a:tcPr marL="20426" marR="20426" marT="14298" marB="14298"/>
                </a:tc>
                <a:tc>
                  <a:txBody>
                    <a:bodyPr/>
                    <a:lstStyle/>
                    <a:p>
                      <a:pPr algn="l" fontAlgn="t"/>
                      <a:r>
                        <a:rPr lang="en-US" sz="500" dirty="0" err="1">
                          <a:effectLst/>
                        </a:rPr>
                        <a:t>input_df.registerTempTable</a:t>
                      </a:r>
                      <a:r>
                        <a:rPr lang="en-US" sz="500" dirty="0">
                          <a:effectLst/>
                        </a:rPr>
                        <a:t>("</a:t>
                      </a:r>
                      <a:r>
                        <a:rPr lang="en-US" sz="500" dirty="0" err="1">
                          <a:effectLst/>
                        </a:rPr>
                        <a:t>df</a:t>
                      </a:r>
                      <a:r>
                        <a:rPr lang="en-US" sz="500" dirty="0">
                          <a:effectLst/>
                        </a:rPr>
                        <a:t>")</a:t>
                      </a:r>
                      <a:br>
                        <a:rPr lang="en-US" sz="500" dirty="0">
                          <a:effectLst/>
                        </a:rPr>
                      </a:br>
                      <a:r>
                        <a:rPr lang="en-US" sz="500" dirty="0" err="1">
                          <a:effectLst/>
                        </a:rPr>
                        <a:t>spark.sql</a:t>
                      </a:r>
                      <a:r>
                        <a:rPr lang="en-US" sz="500" dirty="0">
                          <a:effectLst/>
                        </a:rPr>
                        <a:t>("""SELECT </a:t>
                      </a:r>
                      <a:r>
                        <a:rPr lang="en-US" sz="500" dirty="0" err="1">
                          <a:effectLst/>
                        </a:rPr>
                        <a:t>dnsQName</a:t>
                      </a:r>
                      <a:r>
                        <a:rPr lang="en-US" sz="500" dirty="0">
                          <a:effectLst/>
                        </a:rPr>
                        <a:t>,</a:t>
                      </a:r>
                      <a:br>
                        <a:rPr lang="en-US" sz="500" dirty="0">
                          <a:effectLst/>
                        </a:rPr>
                      </a:br>
                      <a:r>
                        <a:rPr lang="en-US" sz="500" dirty="0">
                          <a:effectLst/>
                        </a:rPr>
                        <a:t>AVG(packets) AS </a:t>
                      </a:r>
                      <a:r>
                        <a:rPr lang="en-US" sz="500" dirty="0" err="1">
                          <a:effectLst/>
                        </a:rPr>
                        <a:t>avg_packets</a:t>
                      </a:r>
                      <a:r>
                        <a:rPr lang="en-US" sz="500" dirty="0">
                          <a:effectLst/>
                        </a:rPr>
                        <a:t>,</a:t>
                      </a:r>
                      <a:br>
                        <a:rPr lang="en-US" sz="500" dirty="0">
                          <a:effectLst/>
                        </a:rPr>
                      </a:br>
                      <a:r>
                        <a:rPr lang="en-US" sz="500" dirty="0">
                          <a:effectLst/>
                        </a:rPr>
                        <a:t>SUM(packets) AS </a:t>
                      </a:r>
                      <a:r>
                        <a:rPr lang="en-US" sz="500" dirty="0" err="1">
                          <a:effectLst/>
                        </a:rPr>
                        <a:t>sum_packets</a:t>
                      </a:r>
                      <a:r>
                        <a:rPr lang="en-US" sz="500" dirty="0">
                          <a:effectLst/>
                        </a:rPr>
                        <a:t>,</a:t>
                      </a:r>
                      <a:br>
                        <a:rPr lang="en-US" sz="500" dirty="0">
                          <a:effectLst/>
                        </a:rPr>
                      </a:br>
                      <a:r>
                        <a:rPr lang="en-US" sz="500" dirty="0">
                          <a:effectLst/>
                        </a:rPr>
                        <a:t>AVG(bytes) AS </a:t>
                      </a:r>
                      <a:r>
                        <a:rPr lang="en-US" sz="500" dirty="0" err="1">
                          <a:effectLst/>
                        </a:rPr>
                        <a:t>avg_bytes</a:t>
                      </a:r>
                      <a:r>
                        <a:rPr lang="en-US" sz="500" dirty="0">
                          <a:effectLst/>
                        </a:rPr>
                        <a:t>,</a:t>
                      </a:r>
                      <a:br>
                        <a:rPr lang="en-US" sz="500" dirty="0">
                          <a:effectLst/>
                        </a:rPr>
                      </a:br>
                      <a:r>
                        <a:rPr lang="en-US" sz="500" dirty="0">
                          <a:effectLst/>
                        </a:rPr>
                        <a:t>SUM(bytes) AS </a:t>
                      </a:r>
                      <a:r>
                        <a:rPr lang="en-US" sz="500" dirty="0" err="1">
                          <a:effectLst/>
                        </a:rPr>
                        <a:t>sum_bytes</a:t>
                      </a:r>
                      <a:r>
                        <a:rPr lang="en-US" sz="500" dirty="0">
                          <a:effectLst/>
                        </a:rPr>
                        <a:t/>
                      </a:r>
                      <a:br>
                        <a:rPr lang="en-US" sz="500" dirty="0">
                          <a:effectLst/>
                        </a:rPr>
                      </a:br>
                      <a:r>
                        <a:rPr lang="en-US" sz="500" dirty="0">
                          <a:effectLst/>
                        </a:rPr>
                        <a:t>FROM </a:t>
                      </a:r>
                      <a:r>
                        <a:rPr lang="en-US" sz="500" dirty="0" err="1">
                          <a:effectLst/>
                        </a:rPr>
                        <a:t>df</a:t>
                      </a:r>
                      <a:r>
                        <a:rPr lang="en-US" sz="500" dirty="0">
                          <a:effectLst/>
                        </a:rPr>
                        <a:t/>
                      </a:r>
                      <a:br>
                        <a:rPr lang="en-US" sz="500" dirty="0">
                          <a:effectLst/>
                        </a:rPr>
                      </a:br>
                      <a:r>
                        <a:rPr lang="en-US" sz="500" dirty="0">
                          <a:effectLst/>
                        </a:rPr>
                        <a:t>WHERE </a:t>
                      </a:r>
                      <a:r>
                        <a:rPr lang="en-US" sz="500" dirty="0" err="1">
                          <a:effectLst/>
                        </a:rPr>
                        <a:t>dnsQName</a:t>
                      </a:r>
                      <a:r>
                        <a:rPr lang="en-US" sz="500" dirty="0">
                          <a:effectLst/>
                        </a:rPr>
                        <a:t> IS NOT NULL</a:t>
                      </a:r>
                      <a:br>
                        <a:rPr lang="en-US" sz="500" dirty="0">
                          <a:effectLst/>
                        </a:rPr>
                      </a:br>
                      <a:r>
                        <a:rPr lang="en-US" sz="500" dirty="0">
                          <a:effectLst/>
                        </a:rPr>
                        <a:t>GROUP BY </a:t>
                      </a:r>
                      <a:r>
                        <a:rPr lang="en-US" sz="500" dirty="0" err="1">
                          <a:effectLst/>
                        </a:rPr>
                        <a:t>dnsQName</a:t>
                      </a:r>
                      <a:r>
                        <a:rPr lang="en-US" sz="500" dirty="0">
                          <a:effectLst/>
                        </a:rPr>
                        <a:t/>
                      </a:r>
                      <a:br>
                        <a:rPr lang="en-US" sz="500" dirty="0">
                          <a:effectLst/>
                        </a:rPr>
                      </a:br>
                      <a:r>
                        <a:rPr lang="en-US" sz="500" dirty="0">
                          <a:effectLst/>
                        </a:rPr>
                        <a:t>ORDER BY </a:t>
                      </a:r>
                      <a:r>
                        <a:rPr lang="en-US" sz="500" dirty="0" err="1">
                          <a:effectLst/>
                        </a:rPr>
                        <a:t>sum_bytes</a:t>
                      </a:r>
                      <a:r>
                        <a:rPr lang="en-US" sz="500" dirty="0">
                          <a:effectLst/>
                        </a:rPr>
                        <a:t> </a:t>
                      </a:r>
                      <a:r>
                        <a:rPr lang="en-US" sz="500" dirty="0" smtClean="0">
                          <a:effectLst/>
                        </a:rPr>
                        <a:t>DESC""").count()</a:t>
                      </a:r>
                      <a:endParaRPr lang="en-US" sz="500" dirty="0">
                        <a:effectLst/>
                      </a:endParaRPr>
                    </a:p>
                  </a:txBody>
                  <a:tcPr marL="20426" marR="20426" marT="14298" marB="14298"/>
                </a:tc>
              </a:tr>
              <a:tr h="699574">
                <a:tc>
                  <a:txBody>
                    <a:bodyPr/>
                    <a:lstStyle/>
                    <a:p>
                      <a:pPr algn="l" fontAlgn="t"/>
                      <a:r>
                        <a:rPr lang="en-US" sz="500">
                          <a:effectLst/>
                        </a:rPr>
                        <a:t>Compound Query w/ Join, Filter, &amp; Select (SparkSQL)</a:t>
                      </a:r>
                    </a:p>
                  </a:txBody>
                  <a:tcPr marL="20426" marR="20426" marT="14298" marB="14298"/>
                </a:tc>
                <a:tc>
                  <a:txBody>
                    <a:bodyPr/>
                    <a:lstStyle/>
                    <a:p>
                      <a:pPr algn="l" fontAlgn="t"/>
                      <a:r>
                        <a:rPr lang="en-US" sz="500" dirty="0" err="1">
                          <a:effectLst/>
                        </a:rPr>
                        <a:t>val</a:t>
                      </a:r>
                      <a:r>
                        <a:rPr lang="en-US" sz="500" dirty="0">
                          <a:effectLst/>
                        </a:rPr>
                        <a:t> </a:t>
                      </a:r>
                      <a:r>
                        <a:rPr lang="en-US" sz="500" dirty="0" err="1">
                          <a:effectLst/>
                        </a:rPr>
                        <a:t>bad_names</a:t>
                      </a:r>
                      <a:r>
                        <a:rPr lang="en-US" sz="500" dirty="0">
                          <a:effectLst/>
                        </a:rPr>
                        <a:t> = </a:t>
                      </a:r>
                      <a:r>
                        <a:rPr lang="en-US" sz="500" dirty="0" err="1">
                          <a:effectLst/>
                        </a:rPr>
                        <a:t>spark.read.parquet</a:t>
                      </a:r>
                      <a:r>
                        <a:rPr lang="en-US" sz="500" dirty="0">
                          <a:effectLst/>
                        </a:rPr>
                        <a:t>("/user/</a:t>
                      </a:r>
                      <a:r>
                        <a:rPr lang="en-US" sz="500" dirty="0" err="1">
                          <a:effectLst/>
                        </a:rPr>
                        <a:t>tonyc</a:t>
                      </a:r>
                      <a:r>
                        <a:rPr lang="en-US" sz="500" dirty="0">
                          <a:effectLst/>
                        </a:rPr>
                        <a:t>/data/sample/</a:t>
                      </a:r>
                      <a:r>
                        <a:rPr lang="en-US" sz="500" dirty="0" err="1">
                          <a:effectLst/>
                        </a:rPr>
                        <a:t>bad_dns_names.parquet</a:t>
                      </a:r>
                      <a:r>
                        <a:rPr lang="en-US" sz="500" dirty="0">
                          <a:effectLst/>
                        </a:rPr>
                        <a:t>")</a:t>
                      </a:r>
                    </a:p>
                    <a:p>
                      <a:pPr algn="l" fontAlgn="t"/>
                      <a:r>
                        <a:rPr lang="en-US" sz="500" dirty="0" err="1">
                          <a:effectLst/>
                        </a:rPr>
                        <a:t>var</a:t>
                      </a:r>
                      <a:r>
                        <a:rPr lang="en-US" sz="500" dirty="0">
                          <a:effectLst/>
                        </a:rPr>
                        <a:t> </a:t>
                      </a:r>
                      <a:r>
                        <a:rPr lang="en-US" sz="500" dirty="0" err="1">
                          <a:effectLst/>
                        </a:rPr>
                        <a:t>bad_addrs</a:t>
                      </a:r>
                      <a:r>
                        <a:rPr lang="en-US" sz="500" dirty="0">
                          <a:effectLst/>
                        </a:rPr>
                        <a:t> = (</a:t>
                      </a:r>
                      <a:br>
                        <a:rPr lang="en-US" sz="500" dirty="0">
                          <a:effectLst/>
                        </a:rPr>
                      </a:br>
                      <a:r>
                        <a:rPr lang="en-US" sz="500" dirty="0" err="1">
                          <a:effectLst/>
                        </a:rPr>
                        <a:t>dns_flows</a:t>
                      </a:r>
                      <a:r>
                        <a:rPr lang="en-US" sz="500" dirty="0">
                          <a:effectLst/>
                        </a:rPr>
                        <a:t/>
                      </a:r>
                      <a:br>
                        <a:rPr lang="en-US" sz="500" dirty="0">
                          <a:effectLst/>
                        </a:rPr>
                      </a:br>
                      <a:r>
                        <a:rPr lang="en-US" sz="500" dirty="0">
                          <a:effectLst/>
                        </a:rPr>
                        <a:t>.join(</a:t>
                      </a:r>
                      <a:r>
                        <a:rPr lang="en-US" sz="500" dirty="0" err="1">
                          <a:effectLst/>
                        </a:rPr>
                        <a:t>bad_names</a:t>
                      </a:r>
                      <a:r>
                        <a:rPr lang="en-US" sz="500" dirty="0">
                          <a:effectLst/>
                        </a:rPr>
                        <a:t>, $"</a:t>
                      </a:r>
                      <a:r>
                        <a:rPr lang="en-US" sz="500" dirty="0" err="1">
                          <a:effectLst/>
                        </a:rPr>
                        <a:t>dnsQName</a:t>
                      </a:r>
                      <a:r>
                        <a:rPr lang="en-US" sz="500" dirty="0">
                          <a:effectLst/>
                        </a:rPr>
                        <a:t>" === $"name")</a:t>
                      </a:r>
                      <a:br>
                        <a:rPr lang="en-US" sz="500" dirty="0">
                          <a:effectLst/>
                        </a:rPr>
                      </a:br>
                      <a:r>
                        <a:rPr lang="en-US" sz="500" dirty="0">
                          <a:effectLst/>
                        </a:rPr>
                        <a:t>.select("</a:t>
                      </a:r>
                      <a:r>
                        <a:rPr lang="en-US" sz="500" dirty="0" err="1">
                          <a:effectLst/>
                        </a:rPr>
                        <a:t>dnsQAddr</a:t>
                      </a:r>
                      <a:r>
                        <a:rPr lang="en-US" sz="500" dirty="0">
                          <a:effectLst/>
                        </a:rPr>
                        <a:t>")</a:t>
                      </a:r>
                      <a:br>
                        <a:rPr lang="en-US" sz="500" dirty="0">
                          <a:effectLst/>
                        </a:rPr>
                      </a:br>
                      <a:r>
                        <a:rPr lang="en-US" sz="500" dirty="0">
                          <a:effectLst/>
                        </a:rPr>
                        <a:t>.</a:t>
                      </a:r>
                      <a:r>
                        <a:rPr lang="en-US" sz="500" dirty="0" smtClean="0">
                          <a:effectLst/>
                        </a:rPr>
                        <a:t>distinct).</a:t>
                      </a:r>
                      <a:r>
                        <a:rPr lang="en-US" sz="500" dirty="0" err="1">
                          <a:effectLst/>
                        </a:rPr>
                        <a:t>toDF</a:t>
                      </a:r>
                      <a:r>
                        <a:rPr lang="en-US" sz="500" dirty="0">
                          <a:effectLst/>
                        </a:rPr>
                        <a:t>("</a:t>
                      </a:r>
                      <a:r>
                        <a:rPr lang="en-US" sz="500" dirty="0" err="1">
                          <a:effectLst/>
                        </a:rPr>
                        <a:t>addr</a:t>
                      </a:r>
                      <a:r>
                        <a:rPr lang="en-US" sz="500" dirty="0">
                          <a:effectLst/>
                        </a:rPr>
                        <a:t>")</a:t>
                      </a:r>
                    </a:p>
                    <a:p>
                      <a:pPr algn="l" fontAlgn="t"/>
                      <a:r>
                        <a:rPr lang="en-US" sz="500" dirty="0" err="1">
                          <a:effectLst/>
                        </a:rPr>
                        <a:t>val</a:t>
                      </a:r>
                      <a:r>
                        <a:rPr lang="en-US" sz="500" dirty="0">
                          <a:effectLst/>
                        </a:rPr>
                        <a:t> </a:t>
                      </a:r>
                      <a:r>
                        <a:rPr lang="en-US" sz="500" dirty="0" err="1">
                          <a:effectLst/>
                        </a:rPr>
                        <a:t>pwned</a:t>
                      </a:r>
                      <a:r>
                        <a:rPr lang="en-US" sz="500" dirty="0">
                          <a:effectLst/>
                        </a:rPr>
                        <a:t> = </a:t>
                      </a:r>
                      <a:r>
                        <a:rPr lang="en-US" sz="500" dirty="0" err="1">
                          <a:effectLst/>
                        </a:rPr>
                        <a:t>input_df.join</a:t>
                      </a:r>
                      <a:r>
                        <a:rPr lang="en-US" sz="500" dirty="0">
                          <a:effectLst/>
                        </a:rPr>
                        <a:t>(</a:t>
                      </a:r>
                      <a:r>
                        <a:rPr lang="en-US" sz="500" dirty="0" err="1">
                          <a:effectLst/>
                        </a:rPr>
                        <a:t>bad_addrs</a:t>
                      </a:r>
                      <a:r>
                        <a:rPr lang="en-US" sz="500" dirty="0">
                          <a:effectLst/>
                        </a:rPr>
                        <a:t>, $"</a:t>
                      </a:r>
                      <a:r>
                        <a:rPr lang="en-US" sz="500" dirty="0" err="1">
                          <a:effectLst/>
                        </a:rPr>
                        <a:t>dIP</a:t>
                      </a:r>
                      <a:r>
                        <a:rPr lang="en-US" sz="500" dirty="0">
                          <a:effectLst/>
                        </a:rPr>
                        <a:t>" === $"</a:t>
                      </a:r>
                      <a:r>
                        <a:rPr lang="en-US" sz="500" dirty="0" err="1">
                          <a:effectLst/>
                        </a:rPr>
                        <a:t>addr</a:t>
                      </a:r>
                      <a:r>
                        <a:rPr lang="en-US" sz="500" dirty="0">
                          <a:effectLst/>
                        </a:rPr>
                        <a:t>").drop("</a:t>
                      </a:r>
                      <a:r>
                        <a:rPr lang="en-US" sz="500" dirty="0" err="1">
                          <a:effectLst/>
                        </a:rPr>
                        <a:t>addr</a:t>
                      </a:r>
                      <a:r>
                        <a:rPr lang="en-US" sz="500" dirty="0">
                          <a:effectLst/>
                        </a:rPr>
                        <a:t>")</a:t>
                      </a:r>
                    </a:p>
                    <a:p>
                      <a:pPr algn="l" fontAlgn="t"/>
                      <a:r>
                        <a:rPr lang="en-US" sz="500" dirty="0" err="1">
                          <a:effectLst/>
                        </a:rPr>
                        <a:t>pwned.count</a:t>
                      </a:r>
                      <a:r>
                        <a:rPr lang="en-US" sz="500" dirty="0">
                          <a:effectLst/>
                        </a:rPr>
                        <a:t>()</a:t>
                      </a:r>
                    </a:p>
                  </a:txBody>
                  <a:tcPr marL="20426" marR="20426" marT="14298" marB="14298"/>
                </a:tc>
              </a:tr>
            </a:tbl>
          </a:graphicData>
        </a:graphic>
      </p:graphicFrame>
    </p:spTree>
    <p:extLst>
      <p:ext uri="{BB962C8B-B14F-4D97-AF65-F5344CB8AC3E}">
        <p14:creationId xmlns:p14="http://schemas.microsoft.com/office/powerpoint/2010/main" val="908462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Automated Cluster Testing and Optimization</a:t>
            </a:r>
            <a:endParaRPr lang="en-US" dirty="0"/>
          </a:p>
        </p:txBody>
      </p:sp>
      <p:sp>
        <p:nvSpPr>
          <p:cNvPr id="3" name="Text Placeholder 2"/>
          <p:cNvSpPr>
            <a:spLocks noGrp="1"/>
          </p:cNvSpPr>
          <p:nvPr>
            <p:ph type="body" sz="quarter" idx="10"/>
          </p:nvPr>
        </p:nvSpPr>
        <p:spPr/>
        <p:txBody>
          <a:bodyPr/>
          <a:lstStyle/>
          <a:p>
            <a:r>
              <a:rPr lang="en-US" dirty="0" smtClean="0"/>
              <a:t>Results and Tuning</a:t>
            </a:r>
            <a:endParaRPr lang="en-US" dirty="0"/>
          </a:p>
        </p:txBody>
      </p:sp>
    </p:spTree>
    <p:extLst>
      <p:ext uri="{BB962C8B-B14F-4D97-AF65-F5344CB8AC3E}">
        <p14:creationId xmlns:p14="http://schemas.microsoft.com/office/powerpoint/2010/main" val="37902645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Results and Tuning</a:t>
            </a:r>
            <a:endParaRPr lang="en-US" dirty="0"/>
          </a:p>
        </p:txBody>
      </p:sp>
      <p:sp>
        <p:nvSpPr>
          <p:cNvPr id="3" name="Text Placeholder 2"/>
          <p:cNvSpPr>
            <a:spLocks noGrp="1"/>
          </p:cNvSpPr>
          <p:nvPr>
            <p:ph type="body" sz="quarter" idx="10"/>
          </p:nvPr>
        </p:nvSpPr>
        <p:spPr>
          <a:xfrm>
            <a:off x="380998" y="625334"/>
            <a:ext cx="7772402" cy="352425"/>
          </a:xfrm>
          <a:prstGeom prst="rect">
            <a:avLst/>
          </a:prstGeom>
        </p:spPr>
        <p:txBody>
          <a:bodyPr>
            <a:noAutofit/>
          </a:bodyPr>
          <a:lstStyle/>
          <a:p>
            <a:pPr>
              <a:spcAft>
                <a:spcPts val="600"/>
              </a:spcAft>
            </a:pPr>
            <a:r>
              <a:rPr lang="en-US" sz="1400" b="1" dirty="0" smtClean="0"/>
              <a:t>Operational ML Workloads</a:t>
            </a:r>
            <a:endParaRPr lang="en-US" sz="1400" dirty="0"/>
          </a:p>
          <a:p>
            <a:pPr lvl="1">
              <a:spcBef>
                <a:spcPts val="300"/>
              </a:spcBef>
            </a:pPr>
            <a:r>
              <a:rPr lang="en-US" sz="1200" dirty="0"/>
              <a:t>Machine Learning workloads benchmark average throughput in GB/s over one month</a:t>
            </a:r>
            <a:endParaRPr lang="en-US" sz="1200" dirty="0" smtClean="0"/>
          </a:p>
        </p:txBody>
      </p:sp>
      <p:pic>
        <p:nvPicPr>
          <p:cNvPr id="8" name="Picture 7"/>
          <p:cNvPicPr>
            <a:picLocks noChangeAspect="1"/>
          </p:cNvPicPr>
          <p:nvPr/>
        </p:nvPicPr>
        <p:blipFill>
          <a:blip r:embed="rId3"/>
          <a:stretch>
            <a:fillRect/>
          </a:stretch>
        </p:blipFill>
        <p:spPr>
          <a:xfrm>
            <a:off x="1183608" y="1181946"/>
            <a:ext cx="6165319" cy="3558094"/>
          </a:xfrm>
          <a:prstGeom prst="rect">
            <a:avLst/>
          </a:prstGeom>
        </p:spPr>
      </p:pic>
    </p:spTree>
    <p:extLst>
      <p:ext uri="{BB962C8B-B14F-4D97-AF65-F5344CB8AC3E}">
        <p14:creationId xmlns:p14="http://schemas.microsoft.com/office/powerpoint/2010/main" val="37689603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Document Markings</a:t>
            </a:r>
          </a:p>
        </p:txBody>
      </p:sp>
      <p:sp>
        <p:nvSpPr>
          <p:cNvPr id="5" name="Content Placeholder 4"/>
          <p:cNvSpPr>
            <a:spLocks noGrp="1"/>
          </p:cNvSpPr>
          <p:nvPr>
            <p:ph idx="1"/>
          </p:nvPr>
        </p:nvSpPr>
        <p:spPr/>
        <p:txBody>
          <a:bodyPr>
            <a:normAutofit fontScale="92500" lnSpcReduction="10000"/>
          </a:bodyPr>
          <a:lstStyle/>
          <a:p>
            <a:r>
              <a:rPr lang="en-US" sz="1050" dirty="0"/>
              <a:t>Copyright 2018 Carnegie Mellon University. All Rights Reserved.</a:t>
            </a:r>
          </a:p>
          <a:p>
            <a:r>
              <a:rPr lang="en-US" sz="1050" dirty="0"/>
              <a:t>This material is based upon work funded and supported by the Department of Homeland Security under Contract No. FA8702-15-D-0002 with Carnegie Mellon University for the operation of the Software Engineering Institute, a federally funded research and development center sponsored by the United States Department of Defense.</a:t>
            </a:r>
          </a:p>
          <a:p>
            <a:r>
              <a:rPr lang="en-US" sz="1050" dirty="0"/>
              <a:t>The view, opinions, and/or findings contained in this material are those of the author(s) and should not be construed as an official Government position, policy, or decision, unless designated by other documentation.</a:t>
            </a:r>
          </a:p>
          <a:p>
            <a:r>
              <a:rPr lang="en-US" sz="1050" dirty="0"/>
              <a:t>References herein to any specific commercial product, process, or service by trade name, trade mark, manufacturer, or otherwise, does not necessarily constitute or imply its endorsement, recommendation, or favoring by Carnegie Mellon University or its Software Engineering Institute.</a:t>
            </a:r>
          </a:p>
          <a:p>
            <a:r>
              <a:rPr lang="en-US" sz="1050" dirty="0"/>
              <a:t>NO WARRANTY. THIS CARNEGIE MELLON UNIVERSITY AND SOFTWARE ENGINEERING INSTITUTE MATERIAL IS FURNISHED ON AN "AS-IS" BASIS. CARNEGIE MELLON UNIVERSITY MAKES NO WARRANTIES OF ANY KIND, EITHER EXPRESSED OR IMPLIED, AS TO ANY MATTER INCLUDING, BUT NOT LIMITED TO, WARRANTY OF FITNESS FOR PURPOSE OR MERCHANTABILITY, EXCLUSIVITY, OR RESULTS OBTAINED FROM USE OF THE MATERIAL. CARNEGIE MELLON UNIVERSITY DOES NOT MAKE ANY WARRANTY OF ANY KIND WITH RESPECT TO FREEDOM FROM PATENT, TRADEMARK, OR COPYRIGHT INFRINGEMENT.</a:t>
            </a:r>
          </a:p>
          <a:p>
            <a:r>
              <a:rPr lang="en-US" sz="1050" dirty="0"/>
              <a:t>[DISTRIBUTION STATEMENT A] This material has been approved for public release and unlimited distribution.  Please see Copyright notice for non-US Government use and distribution.</a:t>
            </a:r>
          </a:p>
          <a:p>
            <a:r>
              <a:rPr lang="en-US" sz="1050" dirty="0"/>
              <a:t>This material may be reproduced in its entirety, without modification, and freely distributed in written or electronic form without requesting formal permission. Permission is required for any other use.  Requests for permission should be directed to the Software Engineering Institute at permission@sei.cmu.edu.</a:t>
            </a:r>
          </a:p>
          <a:p>
            <a:r>
              <a:rPr lang="en-US" sz="1050" dirty="0"/>
              <a:t>Carnegie Mellon</a:t>
            </a:r>
            <a:r>
              <a:rPr lang="en-US" sz="1050" baseline="30000" dirty="0"/>
              <a:t>®</a:t>
            </a:r>
            <a:r>
              <a:rPr lang="en-US" sz="1050" dirty="0"/>
              <a:t>, CERT</a:t>
            </a:r>
            <a:r>
              <a:rPr lang="en-US" sz="1050" baseline="30000" dirty="0"/>
              <a:t>®</a:t>
            </a:r>
            <a:r>
              <a:rPr lang="en-US" sz="1050" dirty="0"/>
              <a:t> and </a:t>
            </a:r>
            <a:r>
              <a:rPr lang="en-US" sz="1050" dirty="0" err="1"/>
              <a:t>FloCon</a:t>
            </a:r>
            <a:r>
              <a:rPr lang="en-US" sz="1050" baseline="30000" dirty="0"/>
              <a:t>®</a:t>
            </a:r>
            <a:r>
              <a:rPr lang="en-US" sz="1050" dirty="0"/>
              <a:t> are registered in the U.S. Patent and Trademark Office by Carnegie Mellon University.</a:t>
            </a:r>
          </a:p>
          <a:p>
            <a:r>
              <a:rPr lang="en-US" sz="1050" dirty="0"/>
              <a:t>DM18-1377</a:t>
            </a:r>
          </a:p>
        </p:txBody>
      </p:sp>
    </p:spTree>
    <p:extLst>
      <p:ext uri="{BB962C8B-B14F-4D97-AF65-F5344CB8AC3E}">
        <p14:creationId xmlns:p14="http://schemas.microsoft.com/office/powerpoint/2010/main" val="214874501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Results and Tuning</a:t>
            </a:r>
            <a:endParaRPr lang="en-US" dirty="0"/>
          </a:p>
        </p:txBody>
      </p:sp>
      <p:sp>
        <p:nvSpPr>
          <p:cNvPr id="3" name="Text Placeholder 2"/>
          <p:cNvSpPr>
            <a:spLocks noGrp="1"/>
          </p:cNvSpPr>
          <p:nvPr>
            <p:ph type="body" sz="quarter" idx="10"/>
          </p:nvPr>
        </p:nvSpPr>
        <p:spPr>
          <a:xfrm>
            <a:off x="380998" y="625334"/>
            <a:ext cx="7772402" cy="352425"/>
          </a:xfrm>
          <a:prstGeom prst="rect">
            <a:avLst/>
          </a:prstGeom>
        </p:spPr>
        <p:txBody>
          <a:bodyPr>
            <a:noAutofit/>
          </a:bodyPr>
          <a:lstStyle/>
          <a:p>
            <a:pPr>
              <a:spcAft>
                <a:spcPts val="600"/>
              </a:spcAft>
            </a:pPr>
            <a:r>
              <a:rPr lang="en-US" sz="1400" b="1" dirty="0" smtClean="0"/>
              <a:t>SparkBench Custom </a:t>
            </a:r>
            <a:r>
              <a:rPr lang="en-US" sz="1400" b="1" dirty="0" err="1" smtClean="0"/>
              <a:t>Mothra</a:t>
            </a:r>
            <a:r>
              <a:rPr lang="en-US" sz="1400" b="1" dirty="0" smtClean="0"/>
              <a:t> Workloads</a:t>
            </a:r>
            <a:endParaRPr lang="en-US" sz="1400" dirty="0"/>
          </a:p>
          <a:p>
            <a:pPr lvl="1">
              <a:spcBef>
                <a:spcPts val="300"/>
              </a:spcBef>
            </a:pPr>
            <a:r>
              <a:rPr lang="en-US" sz="1200" dirty="0" err="1"/>
              <a:t>Mothra</a:t>
            </a:r>
            <a:r>
              <a:rPr lang="en-US" sz="1200" dirty="0"/>
              <a:t> </a:t>
            </a:r>
            <a:r>
              <a:rPr lang="en-US" sz="1200" dirty="0" err="1"/>
              <a:t>Dataframe</a:t>
            </a:r>
            <a:r>
              <a:rPr lang="en-US" sz="1200" dirty="0"/>
              <a:t> load time in minutes by input file record count and file size below.  Graphs shows two different raw, </a:t>
            </a:r>
            <a:r>
              <a:rPr lang="en-US" sz="1200" dirty="0" err="1"/>
              <a:t>unpartitioned</a:t>
            </a:r>
            <a:r>
              <a:rPr lang="en-US" sz="1200" dirty="0"/>
              <a:t> file schemes.  Green is one file per hour of data and black is twelve files per hour of data.  There is a significant performance improvement when files are collected every five minutes vs. one hour. </a:t>
            </a:r>
            <a:endParaRPr lang="en-US" sz="1200" dirty="0" smtClean="0"/>
          </a:p>
        </p:txBody>
      </p:sp>
      <p:pic>
        <p:nvPicPr>
          <p:cNvPr id="5" name="Picture 4"/>
          <p:cNvPicPr>
            <a:picLocks noChangeAspect="1"/>
          </p:cNvPicPr>
          <p:nvPr/>
        </p:nvPicPr>
        <p:blipFill>
          <a:blip r:embed="rId3"/>
          <a:stretch>
            <a:fillRect/>
          </a:stretch>
        </p:blipFill>
        <p:spPr>
          <a:xfrm>
            <a:off x="380998" y="1581149"/>
            <a:ext cx="8343902" cy="2553181"/>
          </a:xfrm>
          <a:prstGeom prst="rect">
            <a:avLst/>
          </a:prstGeom>
        </p:spPr>
      </p:pic>
    </p:spTree>
    <p:extLst>
      <p:ext uri="{BB962C8B-B14F-4D97-AF65-F5344CB8AC3E}">
        <p14:creationId xmlns:p14="http://schemas.microsoft.com/office/powerpoint/2010/main" val="65996491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Results and Tuning</a:t>
            </a:r>
            <a:endParaRPr lang="en-US" dirty="0"/>
          </a:p>
        </p:txBody>
      </p:sp>
      <p:sp>
        <p:nvSpPr>
          <p:cNvPr id="3" name="Text Placeholder 2"/>
          <p:cNvSpPr>
            <a:spLocks noGrp="1"/>
          </p:cNvSpPr>
          <p:nvPr>
            <p:ph type="body" sz="quarter" idx="10"/>
          </p:nvPr>
        </p:nvSpPr>
        <p:spPr>
          <a:xfrm>
            <a:off x="380998" y="625334"/>
            <a:ext cx="7772402" cy="352425"/>
          </a:xfrm>
          <a:prstGeom prst="rect">
            <a:avLst/>
          </a:prstGeom>
        </p:spPr>
        <p:txBody>
          <a:bodyPr>
            <a:noAutofit/>
          </a:bodyPr>
          <a:lstStyle/>
          <a:p>
            <a:pPr>
              <a:spcAft>
                <a:spcPts val="600"/>
              </a:spcAft>
            </a:pPr>
            <a:r>
              <a:rPr lang="en-US" sz="1400" b="1" dirty="0" smtClean="0"/>
              <a:t>SparkBench Custom </a:t>
            </a:r>
            <a:r>
              <a:rPr lang="en-US" sz="1400" b="1" dirty="0" err="1" smtClean="0"/>
              <a:t>Mothra</a:t>
            </a:r>
            <a:r>
              <a:rPr lang="en-US" sz="1400" b="1" dirty="0" smtClean="0"/>
              <a:t> Workloads</a:t>
            </a:r>
            <a:endParaRPr lang="en-US" sz="1400" dirty="0"/>
          </a:p>
          <a:p>
            <a:pPr lvl="1">
              <a:spcBef>
                <a:spcPts val="300"/>
              </a:spcBef>
            </a:pPr>
            <a:r>
              <a:rPr lang="en-US" sz="1200" dirty="0" smtClean="0"/>
              <a:t>Spark </a:t>
            </a:r>
            <a:r>
              <a:rPr lang="en-US" sz="1200" dirty="0"/>
              <a:t>Submit completion times in seconds for </a:t>
            </a:r>
            <a:r>
              <a:rPr lang="en-US" sz="1200" dirty="0" err="1"/>
              <a:t>Mothra</a:t>
            </a:r>
            <a:r>
              <a:rPr lang="en-US" sz="1200" dirty="0"/>
              <a:t> and Spark queries.  Graph is comparing equivalent data sets with one file per hour vs twelve files per hour.  Caching in the second chart adds some overhead during load, but there is significant improvement in subsequent tasks reducing average processing time for all workloads from 293 seconds to 118 seconds a 60% improvement.</a:t>
            </a:r>
          </a:p>
          <a:p>
            <a:pPr lvl="1">
              <a:spcBef>
                <a:spcPts val="300"/>
              </a:spcBef>
            </a:pPr>
            <a:endParaRPr lang="en-US" sz="1200" dirty="0" smtClean="0"/>
          </a:p>
        </p:txBody>
      </p:sp>
      <p:pic>
        <p:nvPicPr>
          <p:cNvPr id="6" name="Picture 5"/>
          <p:cNvPicPr>
            <a:picLocks noChangeAspect="1"/>
          </p:cNvPicPr>
          <p:nvPr/>
        </p:nvPicPr>
        <p:blipFill>
          <a:blip r:embed="rId3"/>
          <a:stretch>
            <a:fillRect/>
          </a:stretch>
        </p:blipFill>
        <p:spPr>
          <a:xfrm>
            <a:off x="380998" y="1724843"/>
            <a:ext cx="8343902" cy="1397073"/>
          </a:xfrm>
          <a:prstGeom prst="rect">
            <a:avLst/>
          </a:prstGeom>
        </p:spPr>
      </p:pic>
      <p:pic>
        <p:nvPicPr>
          <p:cNvPr id="7" name="Picture 6"/>
          <p:cNvPicPr>
            <a:picLocks noChangeAspect="1"/>
          </p:cNvPicPr>
          <p:nvPr/>
        </p:nvPicPr>
        <p:blipFill>
          <a:blip r:embed="rId4"/>
          <a:stretch>
            <a:fillRect/>
          </a:stretch>
        </p:blipFill>
        <p:spPr>
          <a:xfrm>
            <a:off x="381000" y="3107953"/>
            <a:ext cx="8346831" cy="1599576"/>
          </a:xfrm>
          <a:prstGeom prst="rect">
            <a:avLst/>
          </a:prstGeom>
        </p:spPr>
      </p:pic>
    </p:spTree>
    <p:extLst>
      <p:ext uri="{BB962C8B-B14F-4D97-AF65-F5344CB8AC3E}">
        <p14:creationId xmlns:p14="http://schemas.microsoft.com/office/powerpoint/2010/main" val="29844666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Results and Tuning</a:t>
            </a:r>
            <a:endParaRPr lang="en-US" dirty="0"/>
          </a:p>
        </p:txBody>
      </p:sp>
      <p:sp>
        <p:nvSpPr>
          <p:cNvPr id="3" name="Text Placeholder 2"/>
          <p:cNvSpPr>
            <a:spLocks noGrp="1"/>
          </p:cNvSpPr>
          <p:nvPr>
            <p:ph type="body" sz="quarter" idx="10"/>
          </p:nvPr>
        </p:nvSpPr>
        <p:spPr>
          <a:xfrm>
            <a:off x="380998" y="625334"/>
            <a:ext cx="7772402" cy="352425"/>
          </a:xfrm>
          <a:prstGeom prst="rect">
            <a:avLst/>
          </a:prstGeom>
        </p:spPr>
        <p:txBody>
          <a:bodyPr>
            <a:noAutofit/>
          </a:bodyPr>
          <a:lstStyle/>
          <a:p>
            <a:pPr>
              <a:spcAft>
                <a:spcPts val="600"/>
              </a:spcAft>
            </a:pPr>
            <a:r>
              <a:rPr lang="en-US" sz="1400" b="1" dirty="0" err="1" smtClean="0"/>
              <a:t>Mothra</a:t>
            </a:r>
            <a:r>
              <a:rPr lang="en-US" sz="1400" b="1" dirty="0" smtClean="0"/>
              <a:t> Packer Testing</a:t>
            </a:r>
            <a:endParaRPr lang="en-US" sz="1400" dirty="0"/>
          </a:p>
          <a:p>
            <a:pPr lvl="1">
              <a:spcBef>
                <a:spcPts val="300"/>
              </a:spcBef>
            </a:pPr>
            <a:r>
              <a:rPr lang="en-US" sz="1200" dirty="0" smtClean="0"/>
              <a:t>Load </a:t>
            </a:r>
            <a:r>
              <a:rPr lang="en-US" sz="1200" dirty="0"/>
              <a:t>times and throughput for </a:t>
            </a:r>
            <a:r>
              <a:rPr lang="en-US" sz="1200" dirty="0" err="1"/>
              <a:t>Mothra</a:t>
            </a:r>
            <a:r>
              <a:rPr lang="en-US" sz="1200" dirty="0"/>
              <a:t> Packer.  Two sample runs of 12 max pack jobs on a 16 core physical edge node.  </a:t>
            </a:r>
            <a:r>
              <a:rPr lang="en-US" sz="1200" dirty="0" err="1"/>
              <a:t>Rwsender</a:t>
            </a:r>
            <a:r>
              <a:rPr lang="en-US" sz="1200" dirty="0"/>
              <a:t> landed 96 files (1 hour) at once with an average of ~271 MB per file (91,346,434 records). The average throughput per process is ~3MB/s.  Adding polling and flush overhead, the average of total throughput is ~</a:t>
            </a:r>
            <a:r>
              <a:rPr lang="en-US" sz="1200" dirty="0" smtClean="0"/>
              <a:t>27MB/s</a:t>
            </a:r>
          </a:p>
        </p:txBody>
      </p:sp>
      <p:pic>
        <p:nvPicPr>
          <p:cNvPr id="9" name="Picture 8"/>
          <p:cNvPicPr>
            <a:picLocks noChangeAspect="1"/>
          </p:cNvPicPr>
          <p:nvPr/>
        </p:nvPicPr>
        <p:blipFill>
          <a:blip r:embed="rId3"/>
          <a:stretch>
            <a:fillRect/>
          </a:stretch>
        </p:blipFill>
        <p:spPr>
          <a:xfrm>
            <a:off x="381000" y="1915304"/>
            <a:ext cx="8340970" cy="2760692"/>
          </a:xfrm>
          <a:prstGeom prst="rect">
            <a:avLst/>
          </a:prstGeom>
        </p:spPr>
      </p:pic>
    </p:spTree>
    <p:extLst>
      <p:ext uri="{BB962C8B-B14F-4D97-AF65-F5344CB8AC3E}">
        <p14:creationId xmlns:p14="http://schemas.microsoft.com/office/powerpoint/2010/main" val="2478953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381000" y="2511487"/>
            <a:ext cx="4191000" cy="2222398"/>
          </a:xfrm>
          <a:prstGeom prst="rect">
            <a:avLst/>
          </a:prstGeom>
        </p:spPr>
      </p:pic>
      <p:pic>
        <p:nvPicPr>
          <p:cNvPr id="6" name="Picture 5"/>
          <p:cNvPicPr>
            <a:picLocks noChangeAspect="1"/>
          </p:cNvPicPr>
          <p:nvPr/>
        </p:nvPicPr>
        <p:blipFill>
          <a:blip r:embed="rId4"/>
          <a:stretch>
            <a:fillRect/>
          </a:stretch>
        </p:blipFill>
        <p:spPr>
          <a:xfrm>
            <a:off x="4572000" y="2536836"/>
            <a:ext cx="4178866" cy="2168367"/>
          </a:xfrm>
          <a:prstGeom prst="rect">
            <a:avLst/>
          </a:prstGeom>
        </p:spPr>
      </p:pic>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Results and Tuning</a:t>
            </a:r>
            <a:endParaRPr lang="en-US" dirty="0"/>
          </a:p>
        </p:txBody>
      </p:sp>
      <p:sp>
        <p:nvSpPr>
          <p:cNvPr id="3" name="Text Placeholder 2"/>
          <p:cNvSpPr>
            <a:spLocks noGrp="1"/>
          </p:cNvSpPr>
          <p:nvPr>
            <p:ph type="body" sz="quarter" idx="10"/>
          </p:nvPr>
        </p:nvSpPr>
        <p:spPr>
          <a:xfrm>
            <a:off x="380998" y="625334"/>
            <a:ext cx="7772402" cy="352425"/>
          </a:xfrm>
          <a:prstGeom prst="rect">
            <a:avLst/>
          </a:prstGeom>
        </p:spPr>
        <p:txBody>
          <a:bodyPr>
            <a:noAutofit/>
          </a:bodyPr>
          <a:lstStyle/>
          <a:p>
            <a:pPr>
              <a:spcAft>
                <a:spcPts val="600"/>
              </a:spcAft>
            </a:pPr>
            <a:r>
              <a:rPr lang="en-US" sz="1400" b="1" dirty="0" err="1" smtClean="0"/>
              <a:t>Mothra</a:t>
            </a:r>
            <a:r>
              <a:rPr lang="en-US" sz="1400" b="1" dirty="0" smtClean="0"/>
              <a:t> Packer Testing</a:t>
            </a:r>
            <a:endParaRPr lang="en-US" sz="1400" dirty="0"/>
          </a:p>
          <a:p>
            <a:pPr lvl="1">
              <a:spcBef>
                <a:spcPts val="300"/>
              </a:spcBef>
            </a:pPr>
            <a:r>
              <a:rPr lang="en-US" sz="1200" dirty="0" smtClean="0"/>
              <a:t>Two </a:t>
            </a:r>
            <a:r>
              <a:rPr lang="en-US" sz="1200" dirty="0"/>
              <a:t>sample runs 16 </a:t>
            </a:r>
            <a:r>
              <a:rPr lang="en-US" sz="1200" dirty="0" smtClean="0"/>
              <a:t>core </a:t>
            </a:r>
            <a:r>
              <a:rPr lang="en-US" sz="1200" dirty="0"/>
              <a:t>edge node.  </a:t>
            </a:r>
            <a:r>
              <a:rPr lang="en-US" sz="1200" dirty="0" err="1"/>
              <a:t>Rwsender</a:t>
            </a:r>
            <a:r>
              <a:rPr lang="en-US" sz="1200" dirty="0"/>
              <a:t> landed 96 files (1 hour) at once with an average of ~271 MB per file (91,346,434 records). The black dashed line shows the trend of completion time of each pack job. </a:t>
            </a:r>
            <a:r>
              <a:rPr lang="en-US" sz="1200" dirty="0" smtClean="0"/>
              <a:t/>
            </a:r>
            <a:br>
              <a:rPr lang="en-US" sz="1200" dirty="0" smtClean="0"/>
            </a:br>
            <a:endParaRPr lang="en-US" sz="1200" dirty="0"/>
          </a:p>
          <a:p>
            <a:pPr lvl="1">
              <a:spcBef>
                <a:spcPts val="300"/>
              </a:spcBef>
            </a:pPr>
            <a:r>
              <a:rPr lang="en-US" sz="1200" dirty="0" smtClean="0"/>
              <a:t>Test (a) shows a flat trend line which means that the jobs are keeping up with the files landing from </a:t>
            </a:r>
            <a:r>
              <a:rPr lang="en-US" sz="1200" dirty="0" err="1" smtClean="0"/>
              <a:t>rwsender</a:t>
            </a:r>
            <a:r>
              <a:rPr lang="en-US" sz="1200" dirty="0" smtClean="0"/>
              <a:t> while test (b) shows an incline trend which means that jobs are slowing over time and not able to keep up with the file ingestion.  In both cases, one hour of our test data was packed in under 20 minutes, but test (a) should maintain this speed with more load, while test (b) would continue to slow as more files are landed.</a:t>
            </a:r>
            <a:br>
              <a:rPr lang="en-US" sz="1200" dirty="0" smtClean="0"/>
            </a:br>
            <a:r>
              <a:rPr lang="en-US" sz="600" dirty="0" smtClean="0"/>
              <a:t> </a:t>
            </a:r>
            <a:r>
              <a:rPr lang="en-US" sz="1200" dirty="0" smtClean="0"/>
              <a:t/>
            </a:r>
            <a:br>
              <a:rPr lang="en-US" sz="1200" dirty="0" smtClean="0"/>
            </a:br>
            <a:r>
              <a:rPr lang="en-US" sz="1200" dirty="0" smtClean="0"/>
              <a:t>		</a:t>
            </a:r>
            <a:r>
              <a:rPr lang="en-US" sz="1000" dirty="0" smtClean="0"/>
              <a:t>(a) 12 Max Pack Jobs					(b) 6 Max Pack Jobs</a:t>
            </a:r>
          </a:p>
          <a:p>
            <a:pPr marL="128588" lvl="1" indent="0">
              <a:spcBef>
                <a:spcPts val="300"/>
              </a:spcBef>
              <a:buNone/>
            </a:pPr>
            <a:endParaRPr lang="en-US" sz="1200" dirty="0" smtClean="0"/>
          </a:p>
        </p:txBody>
      </p:sp>
    </p:spTree>
    <p:extLst>
      <p:ext uri="{BB962C8B-B14F-4D97-AF65-F5344CB8AC3E}">
        <p14:creationId xmlns:p14="http://schemas.microsoft.com/office/powerpoint/2010/main" val="426340155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Results and Tuning</a:t>
            </a:r>
            <a:endParaRPr lang="en-US" dirty="0"/>
          </a:p>
        </p:txBody>
      </p:sp>
      <p:sp>
        <p:nvSpPr>
          <p:cNvPr id="3" name="Text Placeholder 2"/>
          <p:cNvSpPr>
            <a:spLocks noGrp="1"/>
          </p:cNvSpPr>
          <p:nvPr>
            <p:ph type="body" sz="quarter" idx="10"/>
          </p:nvPr>
        </p:nvSpPr>
        <p:spPr>
          <a:xfrm>
            <a:off x="380998" y="625334"/>
            <a:ext cx="8343902" cy="352425"/>
          </a:xfrm>
          <a:prstGeom prst="rect">
            <a:avLst/>
          </a:prstGeom>
        </p:spPr>
        <p:txBody>
          <a:bodyPr>
            <a:noAutofit/>
          </a:bodyPr>
          <a:lstStyle/>
          <a:p>
            <a:pPr>
              <a:spcAft>
                <a:spcPts val="600"/>
              </a:spcAft>
            </a:pPr>
            <a:r>
              <a:rPr lang="en-US" sz="1400" b="1" dirty="0" smtClean="0"/>
              <a:t>YARN </a:t>
            </a:r>
            <a:r>
              <a:rPr lang="en-US" sz="1400" b="1" dirty="0"/>
              <a:t>Queue Manager / Capacity Scheduler</a:t>
            </a:r>
            <a:endParaRPr lang="en-US" sz="1400" dirty="0"/>
          </a:p>
          <a:p>
            <a:pPr lvl="1">
              <a:spcBef>
                <a:spcPts val="300"/>
              </a:spcBef>
            </a:pPr>
            <a:r>
              <a:rPr lang="en-US" sz="1200" dirty="0" smtClean="0"/>
              <a:t>Certain </a:t>
            </a:r>
            <a:r>
              <a:rPr lang="en-US" sz="1200" dirty="0"/>
              <a:t>settings needed to be changed to take full advantage of the cluster resources and utilize dynamic allocation in Spark.  Capacity and Max Capacity are not intuitive and only relate to the queue, not the whole cluster.  In order to use resources beyond the queue (80% * 60% = 48%) , User Limit Factor needs to be set above 1</a:t>
            </a:r>
            <a:r>
              <a:rPr lang="en-US" sz="1200" dirty="0" smtClean="0"/>
              <a:t>.</a:t>
            </a:r>
          </a:p>
          <a:p>
            <a:pPr marL="128588" lvl="1" indent="0">
              <a:spcBef>
                <a:spcPts val="300"/>
              </a:spcBef>
              <a:buNone/>
            </a:pPr>
            <a:endParaRPr lang="en-US" sz="1200" dirty="0" smtClean="0"/>
          </a:p>
          <a:p>
            <a:pPr lvl="1">
              <a:spcBef>
                <a:spcPts val="300"/>
              </a:spcBef>
            </a:pPr>
            <a:r>
              <a:rPr lang="en-US" sz="1200" dirty="0"/>
              <a:t>Depending on the number of users, Minimum User Limit and Ordering Policy can be used to avoid conflicts among analysts for cluster resources</a:t>
            </a:r>
            <a:r>
              <a:rPr lang="en-US" sz="1200" dirty="0" smtClean="0"/>
              <a:t>.</a:t>
            </a:r>
          </a:p>
          <a:p>
            <a:endParaRPr lang="en-US" dirty="0"/>
          </a:p>
        </p:txBody>
      </p:sp>
      <p:pic>
        <p:nvPicPr>
          <p:cNvPr id="5" name="Picture 4"/>
          <p:cNvPicPr>
            <a:picLocks noChangeAspect="1"/>
          </p:cNvPicPr>
          <p:nvPr/>
        </p:nvPicPr>
        <p:blipFill>
          <a:blip r:embed="rId3"/>
          <a:stretch>
            <a:fillRect/>
          </a:stretch>
        </p:blipFill>
        <p:spPr>
          <a:xfrm>
            <a:off x="904294" y="2532932"/>
            <a:ext cx="2915812" cy="1801274"/>
          </a:xfrm>
          <a:prstGeom prst="rect">
            <a:avLst/>
          </a:prstGeom>
        </p:spPr>
      </p:pic>
      <p:pic>
        <p:nvPicPr>
          <p:cNvPr id="7" name="Picture 6"/>
          <p:cNvPicPr>
            <a:picLocks noChangeAspect="1"/>
          </p:cNvPicPr>
          <p:nvPr/>
        </p:nvPicPr>
        <p:blipFill>
          <a:blip r:embed="rId4"/>
          <a:stretch>
            <a:fillRect/>
          </a:stretch>
        </p:blipFill>
        <p:spPr>
          <a:xfrm>
            <a:off x="5045329" y="2040172"/>
            <a:ext cx="3339366" cy="2641219"/>
          </a:xfrm>
          <a:prstGeom prst="rect">
            <a:avLst/>
          </a:prstGeom>
        </p:spPr>
      </p:pic>
    </p:spTree>
    <p:extLst>
      <p:ext uri="{BB962C8B-B14F-4D97-AF65-F5344CB8AC3E}">
        <p14:creationId xmlns:p14="http://schemas.microsoft.com/office/powerpoint/2010/main" val="308638762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Results and Tuning</a:t>
            </a:r>
            <a:endParaRPr lang="en-US" dirty="0"/>
          </a:p>
        </p:txBody>
      </p:sp>
      <p:sp>
        <p:nvSpPr>
          <p:cNvPr id="3" name="Text Placeholder 2"/>
          <p:cNvSpPr>
            <a:spLocks noGrp="1"/>
          </p:cNvSpPr>
          <p:nvPr>
            <p:ph type="body" sz="quarter" idx="10"/>
          </p:nvPr>
        </p:nvSpPr>
        <p:spPr>
          <a:xfrm>
            <a:off x="380998" y="625334"/>
            <a:ext cx="8343902" cy="352425"/>
          </a:xfrm>
          <a:prstGeom prst="rect">
            <a:avLst/>
          </a:prstGeom>
        </p:spPr>
        <p:txBody>
          <a:bodyPr>
            <a:noAutofit/>
          </a:bodyPr>
          <a:lstStyle/>
          <a:p>
            <a:pPr>
              <a:spcAft>
                <a:spcPts val="600"/>
              </a:spcAft>
            </a:pPr>
            <a:r>
              <a:rPr lang="en-US" sz="1400" b="1" dirty="0" smtClean="0"/>
              <a:t>Spark Tuning</a:t>
            </a:r>
            <a:endParaRPr lang="en-US" sz="1400" dirty="0"/>
          </a:p>
          <a:p>
            <a:pPr lvl="1">
              <a:spcBef>
                <a:spcPts val="300"/>
              </a:spcBef>
            </a:pPr>
            <a:r>
              <a:rPr lang="en-US" sz="1200" dirty="0" smtClean="0"/>
              <a:t>Executor Cores</a:t>
            </a:r>
          </a:p>
          <a:p>
            <a:pPr lvl="2">
              <a:spcBef>
                <a:spcPts val="300"/>
              </a:spcBef>
            </a:pPr>
            <a:r>
              <a:rPr lang="en-US" sz="1050" dirty="0" smtClean="0"/>
              <a:t>Typically no more than 5 cores can achieve full write throughput to HDFS</a:t>
            </a:r>
          </a:p>
          <a:p>
            <a:pPr lvl="2">
              <a:spcBef>
                <a:spcPts val="300"/>
              </a:spcBef>
            </a:pPr>
            <a:r>
              <a:rPr lang="en-US" sz="1050" dirty="0" smtClean="0"/>
              <a:t>Setting cores too low (tiny executors) for large jobs on large clusters will cause garbage collection and out of memory errors</a:t>
            </a:r>
          </a:p>
          <a:p>
            <a:pPr lvl="2">
              <a:spcBef>
                <a:spcPts val="300"/>
              </a:spcBef>
            </a:pPr>
            <a:r>
              <a:rPr lang="en-US" sz="1050" dirty="0" smtClean="0"/>
              <a:t>With executor-cores &gt; 1, the </a:t>
            </a:r>
            <a:r>
              <a:rPr lang="en-US" sz="1050" dirty="0" err="1" smtClean="0"/>
              <a:t>DominantResourceCalculator</a:t>
            </a:r>
            <a:r>
              <a:rPr lang="en-US" sz="1050" dirty="0" smtClean="0"/>
              <a:t> must be selected for YARN</a:t>
            </a:r>
          </a:p>
          <a:p>
            <a:pPr lvl="1">
              <a:spcBef>
                <a:spcPts val="300"/>
              </a:spcBef>
            </a:pPr>
            <a:endParaRPr lang="en-US" sz="1200" dirty="0" smtClean="0"/>
          </a:p>
          <a:p>
            <a:pPr lvl="1">
              <a:spcBef>
                <a:spcPts val="300"/>
              </a:spcBef>
            </a:pPr>
            <a:r>
              <a:rPr lang="en-US" sz="1200" dirty="0" smtClean="0"/>
              <a:t>Executor Memory</a:t>
            </a:r>
          </a:p>
          <a:p>
            <a:pPr lvl="2">
              <a:spcBef>
                <a:spcPts val="300"/>
              </a:spcBef>
            </a:pPr>
            <a:r>
              <a:rPr lang="en-US" sz="1050" dirty="0" smtClean="0"/>
              <a:t>Calculated based on cluster size and executor-cores (Example = 6 nodes, 16 cores/node, 64gb memory/node, 5 executor-cores)</a:t>
            </a:r>
            <a:endParaRPr lang="en-US" sz="1050" dirty="0"/>
          </a:p>
        </p:txBody>
      </p:sp>
      <p:graphicFrame>
        <p:nvGraphicFramePr>
          <p:cNvPr id="5" name="Table 4"/>
          <p:cNvGraphicFramePr>
            <a:graphicFrameLocks noGrp="1"/>
          </p:cNvGraphicFramePr>
          <p:nvPr>
            <p:extLst>
              <p:ext uri="{D42A27DB-BD31-4B8C-83A1-F6EECF244321}">
                <p14:modId xmlns:p14="http://schemas.microsoft.com/office/powerpoint/2010/main" val="891289720"/>
              </p:ext>
            </p:extLst>
          </p:nvPr>
        </p:nvGraphicFramePr>
        <p:xfrm>
          <a:off x="952500" y="2513330"/>
          <a:ext cx="7200900" cy="2016760"/>
        </p:xfrm>
        <a:graphic>
          <a:graphicData uri="http://schemas.openxmlformats.org/drawingml/2006/table">
            <a:tbl>
              <a:tblPr firstRow="1" bandRow="1">
                <a:tableStyleId>{5940675A-B579-460E-94D1-54222C63F5DA}</a:tableStyleId>
              </a:tblPr>
              <a:tblGrid>
                <a:gridCol w="4233599"/>
                <a:gridCol w="2967301"/>
              </a:tblGrid>
              <a:tr h="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050" dirty="0" err="1" smtClean="0"/>
                        <a:t>yarn.nodemanager.resource.cpu-vcores</a:t>
                      </a:r>
                      <a:r>
                        <a:rPr lang="en-US" sz="1050" dirty="0" smtClean="0"/>
                        <a:t> * total cluster nodes = total available cores</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050" b="0" i="0" kern="1200" dirty="0" smtClean="0">
                          <a:solidFill>
                            <a:schemeClr val="tx1"/>
                          </a:solidFill>
                          <a:effectLst/>
                          <a:latin typeface="+mn-lt"/>
                          <a:ea typeface="+mn-ea"/>
                          <a:cs typeface="+mn-cs"/>
                        </a:rPr>
                        <a:t>15 * 6 = 90 total available cores</a:t>
                      </a:r>
                    </a:p>
                  </a:txBody>
                  <a:tcPr/>
                </a:tc>
              </a:tr>
              <a:tr h="370840">
                <a:tc>
                  <a:txBody>
                    <a:bodyPr/>
                    <a:lstStyle/>
                    <a:p>
                      <a:r>
                        <a:rPr lang="en-US" sz="1050" dirty="0" smtClean="0"/>
                        <a:t>total available cores / executor-cores = total available executors</a:t>
                      </a:r>
                      <a:endParaRPr lang="en-US" sz="1050" dirty="0"/>
                    </a:p>
                  </a:txBody>
                  <a:tcPr/>
                </a:tc>
                <a:tc>
                  <a:txBody>
                    <a:bodyPr/>
                    <a:lstStyle/>
                    <a:p>
                      <a:r>
                        <a:rPr lang="en-US" sz="1050" dirty="0" smtClean="0"/>
                        <a:t>90 / 5 = 18 total available executors</a:t>
                      </a:r>
                      <a:endParaRPr lang="en-US" sz="1050" dirty="0"/>
                    </a:p>
                  </a:txBody>
                  <a:tcPr/>
                </a:tc>
              </a:tr>
              <a:tr h="370840">
                <a:tc>
                  <a:txBody>
                    <a:bodyPr/>
                    <a:lstStyle/>
                    <a:p>
                      <a:r>
                        <a:rPr lang="en-US" sz="1050" b="0" i="0" kern="1200" dirty="0" smtClean="0">
                          <a:solidFill>
                            <a:schemeClr val="tx1"/>
                          </a:solidFill>
                          <a:effectLst/>
                          <a:latin typeface="+mn-lt"/>
                          <a:ea typeface="+mn-ea"/>
                          <a:cs typeface="+mn-cs"/>
                        </a:rPr>
                        <a:t>total available executors / total cluster nodes = number of executors per node</a:t>
                      </a:r>
                      <a:endParaRPr lang="en-US" sz="1050" b="0" i="0" kern="1200" dirty="0">
                        <a:solidFill>
                          <a:schemeClr val="tx1"/>
                        </a:solidFill>
                        <a:effectLst/>
                        <a:latin typeface="+mn-lt"/>
                        <a:ea typeface="+mn-ea"/>
                        <a:cs typeface="+mn-cs"/>
                      </a:endParaRPr>
                    </a:p>
                  </a:txBody>
                  <a:tcPr/>
                </a:tc>
                <a:tc>
                  <a:txBody>
                    <a:bodyPr/>
                    <a:lstStyle/>
                    <a:p>
                      <a:r>
                        <a:rPr lang="en-US" sz="1050" dirty="0" smtClean="0"/>
                        <a:t>18 / 6 = 3 number of executors per node</a:t>
                      </a:r>
                      <a:endParaRPr lang="en-US" sz="1050" dirty="0"/>
                    </a:p>
                  </a:txBody>
                  <a:tcPr/>
                </a:tc>
              </a:tr>
              <a:tr h="370840">
                <a:tc>
                  <a:txBody>
                    <a:bodyPr/>
                    <a:lstStyle/>
                    <a:p>
                      <a:r>
                        <a:rPr lang="en-US" sz="1050" dirty="0" err="1" smtClean="0"/>
                        <a:t>yarn.nodemanager.resource.memory-mb</a:t>
                      </a:r>
                      <a:r>
                        <a:rPr lang="en-US" sz="1050" dirty="0" smtClean="0"/>
                        <a:t> / number of executors per node = memory per executor</a:t>
                      </a:r>
                      <a:endParaRPr lang="en-US" sz="1050" dirty="0"/>
                    </a:p>
                  </a:txBody>
                  <a:tcPr/>
                </a:tc>
                <a:tc>
                  <a:txBody>
                    <a:bodyPr/>
                    <a:lstStyle/>
                    <a:p>
                      <a:r>
                        <a:rPr lang="en-US" sz="1050" dirty="0" smtClean="0"/>
                        <a:t>63 / 3 = 21 memory per executor</a:t>
                      </a:r>
                      <a:endParaRPr lang="en-US" sz="1050" dirty="0"/>
                    </a:p>
                  </a:txBody>
                  <a:tcPr/>
                </a:tc>
              </a:tr>
              <a:tr h="370840">
                <a:tc>
                  <a:txBody>
                    <a:bodyPr/>
                    <a:lstStyle/>
                    <a:p>
                      <a:r>
                        <a:rPr lang="en-US" sz="1050" dirty="0" smtClean="0"/>
                        <a:t>memory per executor * (1 - </a:t>
                      </a:r>
                      <a:r>
                        <a:rPr lang="en-US" sz="1050" dirty="0" err="1" smtClean="0"/>
                        <a:t>spark.yarn.executor.memoryOverhead</a:t>
                      </a:r>
                      <a:r>
                        <a:rPr lang="en-US" sz="1050" dirty="0" smtClean="0"/>
                        <a:t>) = </a:t>
                      </a:r>
                      <a:r>
                        <a:rPr lang="en-US" sz="1050" dirty="0" err="1" smtClean="0"/>
                        <a:t>roundDown</a:t>
                      </a:r>
                      <a:r>
                        <a:rPr lang="en-US" sz="1050" dirty="0" smtClean="0"/>
                        <a:t>(executor-memory)</a:t>
                      </a:r>
                      <a:endParaRPr lang="en-US" sz="1050" dirty="0"/>
                    </a:p>
                  </a:txBody>
                  <a:tcPr/>
                </a:tc>
                <a:tc>
                  <a:txBody>
                    <a:bodyPr/>
                    <a:lstStyle/>
                    <a:p>
                      <a:r>
                        <a:rPr lang="en-US" sz="1050" dirty="0" smtClean="0"/>
                        <a:t>21 * (1 - .07) = </a:t>
                      </a:r>
                      <a:r>
                        <a:rPr lang="en-US" sz="1050" dirty="0" err="1" smtClean="0"/>
                        <a:t>roundDown</a:t>
                      </a:r>
                      <a:r>
                        <a:rPr lang="en-US" sz="1050" dirty="0" smtClean="0"/>
                        <a:t>(19.53) = 19 GB = executor-memory</a:t>
                      </a:r>
                      <a:endParaRPr lang="en-US" sz="1050" dirty="0"/>
                    </a:p>
                  </a:txBody>
                  <a:tcPr/>
                </a:tc>
              </a:tr>
            </a:tbl>
          </a:graphicData>
        </a:graphic>
      </p:graphicFrame>
    </p:spTree>
    <p:extLst>
      <p:ext uri="{BB962C8B-B14F-4D97-AF65-F5344CB8AC3E}">
        <p14:creationId xmlns:p14="http://schemas.microsoft.com/office/powerpoint/2010/main" val="38627455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Results and Tuning</a:t>
            </a:r>
            <a:endParaRPr lang="en-US" dirty="0"/>
          </a:p>
        </p:txBody>
      </p:sp>
      <p:sp>
        <p:nvSpPr>
          <p:cNvPr id="3" name="Text Placeholder 2"/>
          <p:cNvSpPr>
            <a:spLocks noGrp="1"/>
          </p:cNvSpPr>
          <p:nvPr>
            <p:ph type="body" sz="quarter" idx="10"/>
          </p:nvPr>
        </p:nvSpPr>
        <p:spPr>
          <a:xfrm>
            <a:off x="380998" y="625334"/>
            <a:ext cx="8343902" cy="352425"/>
          </a:xfrm>
          <a:prstGeom prst="rect">
            <a:avLst/>
          </a:prstGeom>
        </p:spPr>
        <p:txBody>
          <a:bodyPr>
            <a:noAutofit/>
          </a:bodyPr>
          <a:lstStyle/>
          <a:p>
            <a:pPr>
              <a:spcAft>
                <a:spcPts val="600"/>
              </a:spcAft>
            </a:pPr>
            <a:r>
              <a:rPr lang="en-US" sz="1400" b="1" dirty="0" smtClean="0"/>
              <a:t>Spark Tuning</a:t>
            </a:r>
            <a:endParaRPr lang="en-US" sz="1400" dirty="0"/>
          </a:p>
          <a:p>
            <a:pPr lvl="1">
              <a:spcBef>
                <a:spcPts val="300"/>
              </a:spcBef>
            </a:pPr>
            <a:r>
              <a:rPr lang="en-US" sz="1200" dirty="0" smtClean="0"/>
              <a:t>Dynamic Allocation Executor Idle Timeout</a:t>
            </a:r>
            <a:br>
              <a:rPr lang="en-US" sz="1200" dirty="0" smtClean="0"/>
            </a:br>
            <a:endParaRPr lang="en-US" sz="1200" dirty="0" smtClean="0"/>
          </a:p>
          <a:p>
            <a:pPr lvl="2">
              <a:spcBef>
                <a:spcPts val="300"/>
              </a:spcBef>
            </a:pPr>
            <a:r>
              <a:rPr lang="en-US" sz="1050" dirty="0" smtClean="0"/>
              <a:t>This </a:t>
            </a:r>
            <a:r>
              <a:rPr lang="en-US" sz="1050" dirty="0"/>
              <a:t>option controls when executors are removed </a:t>
            </a:r>
            <a:r>
              <a:rPr lang="en-US" sz="1050" dirty="0" smtClean="0"/>
              <a:t>once </a:t>
            </a:r>
            <a:r>
              <a:rPr lang="en-US" sz="1050" dirty="0"/>
              <a:t>idle.  </a:t>
            </a:r>
            <a:r>
              <a:rPr lang="en-US" sz="1050" dirty="0" smtClean="0"/>
              <a:t/>
            </a:r>
            <a:br>
              <a:rPr lang="en-US" sz="1050" dirty="0" smtClean="0"/>
            </a:br>
            <a:endParaRPr lang="en-US" sz="1050" dirty="0" smtClean="0"/>
          </a:p>
          <a:p>
            <a:pPr lvl="2">
              <a:spcBef>
                <a:spcPts val="300"/>
              </a:spcBef>
            </a:pPr>
            <a:r>
              <a:rPr lang="en-US" sz="1050" dirty="0" smtClean="0"/>
              <a:t>Losing </a:t>
            </a:r>
            <a:r>
              <a:rPr lang="en-US" sz="1050" dirty="0"/>
              <a:t>an executor due to a </a:t>
            </a:r>
            <a:r>
              <a:rPr lang="en-US" sz="1050" dirty="0" smtClean="0"/>
              <a:t>timeout and starting a new one adds </a:t>
            </a:r>
            <a:r>
              <a:rPr lang="en-US" sz="1050" dirty="0"/>
              <a:t>additional overhead to a spark </a:t>
            </a:r>
            <a:r>
              <a:rPr lang="en-US" sz="1050" dirty="0" smtClean="0"/>
              <a:t>job.</a:t>
            </a:r>
            <a:br>
              <a:rPr lang="en-US" sz="1050" dirty="0" smtClean="0"/>
            </a:br>
            <a:endParaRPr lang="en-US" sz="1050" dirty="0" smtClean="0"/>
          </a:p>
          <a:p>
            <a:pPr lvl="2">
              <a:spcBef>
                <a:spcPts val="300"/>
              </a:spcBef>
            </a:pPr>
            <a:r>
              <a:rPr lang="en-US" sz="1050" dirty="0" smtClean="0"/>
              <a:t>For </a:t>
            </a:r>
            <a:r>
              <a:rPr lang="en-US" sz="1050" dirty="0"/>
              <a:t>some use cases, such as exploratory analysis in </a:t>
            </a:r>
            <a:r>
              <a:rPr lang="en-US" sz="1050" dirty="0" err="1"/>
              <a:t>Jupyter</a:t>
            </a:r>
            <a:r>
              <a:rPr lang="en-US" sz="1050" dirty="0"/>
              <a:t> or Zeppelin, the default timeout of 60s might be too </a:t>
            </a:r>
            <a:r>
              <a:rPr lang="en-US" sz="1050" dirty="0" smtClean="0"/>
              <a:t>short.</a:t>
            </a:r>
            <a:br>
              <a:rPr lang="en-US" sz="1050" dirty="0" smtClean="0"/>
            </a:br>
            <a:endParaRPr lang="en-US" sz="1050" dirty="0" smtClean="0"/>
          </a:p>
          <a:p>
            <a:pPr lvl="2">
              <a:spcBef>
                <a:spcPts val="300"/>
              </a:spcBef>
            </a:pPr>
            <a:r>
              <a:rPr lang="en-US" sz="1050" dirty="0" smtClean="0"/>
              <a:t>Finding </a:t>
            </a:r>
            <a:r>
              <a:rPr lang="en-US" sz="1050" dirty="0"/>
              <a:t>the ideal value for this, per use case, will require an iterative process between </a:t>
            </a:r>
            <a:r>
              <a:rPr lang="en-US" sz="1050" dirty="0" smtClean="0"/>
              <a:t>system administrators, </a:t>
            </a:r>
            <a:r>
              <a:rPr lang="en-US" sz="1050" dirty="0"/>
              <a:t>cluster </a:t>
            </a:r>
            <a:r>
              <a:rPr lang="en-US" sz="1050" dirty="0" smtClean="0"/>
              <a:t>developers, </a:t>
            </a:r>
            <a:r>
              <a:rPr lang="en-US" sz="1050" dirty="0"/>
              <a:t>and analysts.</a:t>
            </a:r>
            <a:endParaRPr lang="en-US" sz="1050" dirty="0" smtClean="0"/>
          </a:p>
          <a:p>
            <a:endParaRPr lang="en-US" dirty="0"/>
          </a:p>
        </p:txBody>
      </p:sp>
    </p:spTree>
    <p:extLst>
      <p:ext uri="{BB962C8B-B14F-4D97-AF65-F5344CB8AC3E}">
        <p14:creationId xmlns:p14="http://schemas.microsoft.com/office/powerpoint/2010/main" val="291070716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Automated Cluster Testing and Optimization</a:t>
            </a:r>
            <a:endParaRPr lang="en-US" dirty="0"/>
          </a:p>
        </p:txBody>
      </p:sp>
      <p:sp>
        <p:nvSpPr>
          <p:cNvPr id="3" name="Text Placeholder 2"/>
          <p:cNvSpPr>
            <a:spLocks noGrp="1"/>
          </p:cNvSpPr>
          <p:nvPr>
            <p:ph type="body" sz="quarter" idx="10"/>
          </p:nvPr>
        </p:nvSpPr>
        <p:spPr/>
        <p:txBody>
          <a:bodyPr/>
          <a:lstStyle/>
          <a:p>
            <a:r>
              <a:rPr lang="en-US" dirty="0" smtClean="0"/>
              <a:t>Questions?</a:t>
            </a:r>
          </a:p>
          <a:p>
            <a:endParaRPr lang="en-US" dirty="0"/>
          </a:p>
          <a:p>
            <a:r>
              <a:rPr lang="en-US" sz="1200" dirty="0" smtClean="0"/>
              <a:t>Contact</a:t>
            </a:r>
            <a:endParaRPr lang="en-US" sz="1200" dirty="0">
              <a:hlinkClick r:id="rId2"/>
            </a:endParaRPr>
          </a:p>
          <a:p>
            <a:r>
              <a:rPr lang="en-US" sz="1200" dirty="0" smtClean="0">
                <a:hlinkClick r:id="rId2"/>
              </a:rPr>
              <a:t>bmpowell@cert.org</a:t>
            </a:r>
            <a:endParaRPr lang="en-US" sz="1200" dirty="0"/>
          </a:p>
        </p:txBody>
      </p:sp>
    </p:spTree>
    <p:extLst>
      <p:ext uri="{BB962C8B-B14F-4D97-AF65-F5344CB8AC3E}">
        <p14:creationId xmlns:p14="http://schemas.microsoft.com/office/powerpoint/2010/main" val="23774995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Automated Cluster Testing and Optimization</a:t>
            </a:r>
            <a:endParaRPr lang="en-US" dirty="0"/>
          </a:p>
        </p:txBody>
      </p:sp>
      <p:sp>
        <p:nvSpPr>
          <p:cNvPr id="3" name="Text Placeholder 2"/>
          <p:cNvSpPr>
            <a:spLocks noGrp="1"/>
          </p:cNvSpPr>
          <p:nvPr>
            <p:ph type="body" sz="quarter" idx="10"/>
          </p:nvPr>
        </p:nvSpPr>
        <p:spPr/>
        <p:txBody>
          <a:bodyPr/>
          <a:lstStyle/>
          <a:p>
            <a:pPr>
              <a:spcAft>
                <a:spcPts val="600"/>
              </a:spcAft>
            </a:pPr>
            <a:r>
              <a:rPr lang="en-US" dirty="0" smtClean="0"/>
              <a:t>Introduction</a:t>
            </a:r>
            <a:endParaRPr lang="en-US" sz="1050" dirty="0"/>
          </a:p>
          <a:p>
            <a:pPr lvl="1">
              <a:spcBef>
                <a:spcPts val="300"/>
              </a:spcBef>
            </a:pPr>
            <a:r>
              <a:rPr lang="en-US" sz="1200" dirty="0" smtClean="0"/>
              <a:t>How to setup an automated testing framework to get benchmarks and results that will help determine tuning parameters and improve the performance of your Spark cluster</a:t>
            </a:r>
            <a:endParaRPr lang="en-US" sz="1200" dirty="0"/>
          </a:p>
        </p:txBody>
      </p:sp>
    </p:spTree>
    <p:extLst>
      <p:ext uri="{BB962C8B-B14F-4D97-AF65-F5344CB8AC3E}">
        <p14:creationId xmlns:p14="http://schemas.microsoft.com/office/powerpoint/2010/main" val="18011728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Introduction</a:t>
            </a:r>
            <a:endParaRPr lang="en-US" dirty="0"/>
          </a:p>
        </p:txBody>
      </p:sp>
      <p:sp>
        <p:nvSpPr>
          <p:cNvPr id="3" name="Text Placeholder 2"/>
          <p:cNvSpPr>
            <a:spLocks noGrp="1"/>
          </p:cNvSpPr>
          <p:nvPr>
            <p:ph type="body" sz="quarter" idx="10"/>
          </p:nvPr>
        </p:nvSpPr>
        <p:spPr>
          <a:xfrm>
            <a:off x="380998" y="625334"/>
            <a:ext cx="4800600" cy="352425"/>
          </a:xfrm>
          <a:prstGeom prst="rect">
            <a:avLst/>
          </a:prstGeom>
        </p:spPr>
        <p:txBody>
          <a:bodyPr>
            <a:noAutofit/>
          </a:bodyPr>
          <a:lstStyle/>
          <a:p>
            <a:pPr>
              <a:spcAft>
                <a:spcPts val="600"/>
              </a:spcAft>
            </a:pPr>
            <a:r>
              <a:rPr lang="en-US" sz="1400" b="1" dirty="0"/>
              <a:t>Development and Test Environment (DTE)</a:t>
            </a:r>
            <a:endParaRPr lang="en-US" sz="1400" dirty="0"/>
          </a:p>
          <a:p>
            <a:pPr lvl="1">
              <a:spcBef>
                <a:spcPts val="300"/>
              </a:spcBef>
            </a:pPr>
            <a:r>
              <a:rPr lang="en-US" sz="1200" dirty="0" smtClean="0"/>
              <a:t>Support </a:t>
            </a:r>
            <a:r>
              <a:rPr lang="en-US" sz="1200" dirty="0"/>
              <a:t>the architecture, design, and test processes of the </a:t>
            </a:r>
            <a:r>
              <a:rPr lang="en-US" sz="1200" dirty="0" smtClean="0"/>
              <a:t>lifecycle</a:t>
            </a:r>
          </a:p>
          <a:p>
            <a:pPr marL="128588" lvl="1" indent="0">
              <a:spcBef>
                <a:spcPts val="300"/>
              </a:spcBef>
              <a:buNone/>
            </a:pPr>
            <a:endParaRPr lang="en-US" sz="1200" dirty="0" smtClean="0"/>
          </a:p>
          <a:p>
            <a:pPr lvl="1">
              <a:spcBef>
                <a:spcPts val="300"/>
              </a:spcBef>
            </a:pPr>
            <a:r>
              <a:rPr lang="en-US" sz="1200" dirty="0" smtClean="0"/>
              <a:t>Provide </a:t>
            </a:r>
            <a:r>
              <a:rPr lang="en-US" sz="1200" dirty="0"/>
              <a:t>a baseline of technologies for prototyping and testing capabilities supporting cybersecurity use </a:t>
            </a:r>
            <a:r>
              <a:rPr lang="en-US" sz="1200" dirty="0" smtClean="0"/>
              <a:t>cases</a:t>
            </a:r>
            <a:r>
              <a:rPr lang="en-US" sz="1050" dirty="0" smtClean="0"/>
              <a:t> </a:t>
            </a:r>
          </a:p>
          <a:p>
            <a:pPr lvl="1">
              <a:spcBef>
                <a:spcPts val="300"/>
              </a:spcBef>
            </a:pPr>
            <a:endParaRPr lang="en-US" sz="1200" dirty="0" smtClean="0"/>
          </a:p>
          <a:p>
            <a:pPr lvl="1">
              <a:spcBef>
                <a:spcPts val="300"/>
              </a:spcBef>
            </a:pPr>
            <a:r>
              <a:rPr lang="en-US" sz="1200" dirty="0" smtClean="0"/>
              <a:t>Manage </a:t>
            </a:r>
            <a:r>
              <a:rPr lang="en-US" sz="1200" dirty="0"/>
              <a:t>a shared and collaborative </a:t>
            </a:r>
            <a:r>
              <a:rPr lang="en-US" sz="1200" dirty="0" smtClean="0"/>
              <a:t>environment</a:t>
            </a:r>
            <a:endParaRPr lang="en-US" sz="1400" dirty="0"/>
          </a:p>
          <a:p>
            <a:pPr lvl="1">
              <a:spcBef>
                <a:spcPts val="300"/>
              </a:spcBef>
            </a:pPr>
            <a:endParaRPr lang="en-US" sz="1200" dirty="0" smtClean="0">
              <a:solidFill>
                <a:srgbClr val="000000"/>
              </a:solidFill>
              <a:latin typeface="Arial"/>
              <a:cs typeface="Arial"/>
            </a:endParaRPr>
          </a:p>
          <a:p>
            <a:pPr lvl="1">
              <a:spcBef>
                <a:spcPts val="300"/>
              </a:spcBef>
            </a:pPr>
            <a:r>
              <a:rPr lang="en-US" sz="1200" dirty="0" smtClean="0">
                <a:solidFill>
                  <a:srgbClr val="000000"/>
                </a:solidFill>
                <a:latin typeface="Arial"/>
                <a:cs typeface="Arial"/>
              </a:rPr>
              <a:t>Evaluate </a:t>
            </a:r>
            <a:r>
              <a:rPr lang="en-US" sz="1200" dirty="0">
                <a:solidFill>
                  <a:srgbClr val="000000"/>
                </a:solidFill>
                <a:latin typeface="Arial"/>
                <a:cs typeface="Arial"/>
              </a:rPr>
              <a:t>relevant technology and conduct demonstrations as appropriate to inform engineering efforts and lessen risk</a:t>
            </a:r>
            <a:endParaRPr lang="en-US" sz="1200" dirty="0"/>
          </a:p>
          <a:p>
            <a:pPr lvl="1">
              <a:spcBef>
                <a:spcPts val="300"/>
              </a:spcBef>
            </a:pPr>
            <a:endParaRPr lang="en-US" sz="1200" dirty="0" smtClean="0">
              <a:solidFill>
                <a:srgbClr val="000000"/>
              </a:solidFill>
              <a:latin typeface="Arial"/>
              <a:cs typeface="Arial"/>
            </a:endParaRPr>
          </a:p>
          <a:p>
            <a:pPr lvl="1">
              <a:spcBef>
                <a:spcPts val="300"/>
              </a:spcBef>
            </a:pPr>
            <a:r>
              <a:rPr lang="en-US" sz="1200" dirty="0" smtClean="0">
                <a:solidFill>
                  <a:srgbClr val="000000"/>
                </a:solidFill>
                <a:latin typeface="Arial"/>
                <a:cs typeface="Arial"/>
              </a:rPr>
              <a:t>Prototype </a:t>
            </a:r>
            <a:r>
              <a:rPr lang="en-US" sz="1200" dirty="0">
                <a:solidFill>
                  <a:srgbClr val="000000"/>
                </a:solidFill>
                <a:latin typeface="Arial"/>
                <a:cs typeface="Arial"/>
              </a:rPr>
              <a:t>data analysis techniques using the variety of available data types and tools</a:t>
            </a:r>
            <a:endParaRPr lang="en-US" sz="1200" dirty="0"/>
          </a:p>
          <a:p>
            <a:pPr lvl="1">
              <a:spcBef>
                <a:spcPts val="300"/>
              </a:spcBef>
            </a:pPr>
            <a:endParaRPr lang="en-US" sz="1200" dirty="0" smtClean="0">
              <a:solidFill>
                <a:srgbClr val="000000"/>
              </a:solidFill>
              <a:latin typeface="Arial"/>
              <a:cs typeface="Arial"/>
            </a:endParaRPr>
          </a:p>
          <a:p>
            <a:pPr lvl="1">
              <a:spcBef>
                <a:spcPts val="300"/>
              </a:spcBef>
            </a:pPr>
            <a:r>
              <a:rPr lang="en-US" sz="1200" dirty="0" smtClean="0">
                <a:solidFill>
                  <a:srgbClr val="000000"/>
                </a:solidFill>
                <a:latin typeface="Arial"/>
                <a:cs typeface="Arial"/>
              </a:rPr>
              <a:t>Deliver </a:t>
            </a:r>
            <a:r>
              <a:rPr lang="en-US" sz="1200" dirty="0">
                <a:solidFill>
                  <a:srgbClr val="000000"/>
                </a:solidFill>
                <a:latin typeface="Arial"/>
                <a:cs typeface="Arial"/>
              </a:rPr>
              <a:t>Trend Reports to capture changes in the industry/community for relevant technology spaces</a:t>
            </a:r>
            <a:endParaRPr lang="en-US" sz="1200" dirty="0"/>
          </a:p>
          <a:p>
            <a:endParaRPr lang="en-US" dirty="0"/>
          </a:p>
        </p:txBody>
      </p:sp>
      <p:pic>
        <p:nvPicPr>
          <p:cNvPr id="7" name="Picture Placeholder 6">
            <a:extLst>
              <a:ext uri="{FF2B5EF4-FFF2-40B4-BE49-F238E27FC236}">
                <a16:creationId xmlns:a16="http://schemas.microsoft.com/office/drawing/2014/main" xmlns="" id="{58DF71AF-BF08-AA43-BAF0-3B62E24085BC}"/>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154" b="154"/>
          <a:stretch>
            <a:fillRect/>
          </a:stretch>
        </p:blipFill>
        <p:spPr/>
      </p:pic>
    </p:spTree>
    <p:extLst>
      <p:ext uri="{BB962C8B-B14F-4D97-AF65-F5344CB8AC3E}">
        <p14:creationId xmlns:p14="http://schemas.microsoft.com/office/powerpoint/2010/main" val="12002600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Automated Cluster Testing and Optimization</a:t>
            </a:r>
            <a:endParaRPr lang="en-US" dirty="0"/>
          </a:p>
        </p:txBody>
      </p:sp>
      <p:sp>
        <p:nvSpPr>
          <p:cNvPr id="3" name="Text Placeholder 2"/>
          <p:cNvSpPr>
            <a:spLocks noGrp="1"/>
          </p:cNvSpPr>
          <p:nvPr>
            <p:ph type="body" sz="quarter" idx="10"/>
          </p:nvPr>
        </p:nvSpPr>
        <p:spPr/>
        <p:txBody>
          <a:bodyPr/>
          <a:lstStyle/>
          <a:p>
            <a:r>
              <a:rPr lang="en-US" dirty="0" smtClean="0"/>
              <a:t>Automated Testing Tools</a:t>
            </a:r>
            <a:endParaRPr lang="en-US" dirty="0"/>
          </a:p>
        </p:txBody>
      </p:sp>
    </p:spTree>
    <p:extLst>
      <p:ext uri="{BB962C8B-B14F-4D97-AF65-F5344CB8AC3E}">
        <p14:creationId xmlns:p14="http://schemas.microsoft.com/office/powerpoint/2010/main" val="1528046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Automated Testing Tools</a:t>
            </a:r>
            <a:endParaRPr lang="en-US" dirty="0"/>
          </a:p>
        </p:txBody>
      </p:sp>
      <p:sp>
        <p:nvSpPr>
          <p:cNvPr id="3" name="Text Placeholder 2"/>
          <p:cNvSpPr>
            <a:spLocks noGrp="1"/>
          </p:cNvSpPr>
          <p:nvPr>
            <p:ph type="body" sz="quarter" idx="10"/>
          </p:nvPr>
        </p:nvSpPr>
        <p:spPr>
          <a:xfrm>
            <a:off x="381000" y="642937"/>
            <a:ext cx="7620000" cy="352425"/>
          </a:xfrm>
          <a:prstGeom prst="rect">
            <a:avLst/>
          </a:prstGeom>
        </p:spPr>
        <p:txBody>
          <a:bodyPr>
            <a:noAutofit/>
          </a:bodyPr>
          <a:lstStyle/>
          <a:p>
            <a:pPr>
              <a:spcAft>
                <a:spcPts val="600"/>
              </a:spcAft>
            </a:pPr>
            <a:r>
              <a:rPr lang="en-US" sz="1400" b="1" dirty="0" err="1" smtClean="0"/>
              <a:t>HiBench</a:t>
            </a:r>
            <a:r>
              <a:rPr lang="en-US" sz="1400" b="1" dirty="0" smtClean="0"/>
              <a:t> (Intel) </a:t>
            </a:r>
            <a:r>
              <a:rPr lang="en-US" sz="1050" dirty="0" smtClean="0"/>
              <a:t>- Measure speed, throughput, and system resource utilization</a:t>
            </a:r>
            <a:endParaRPr lang="en-US" sz="1050" dirty="0"/>
          </a:p>
          <a:p>
            <a:pPr lvl="1">
              <a:spcBef>
                <a:spcPts val="300"/>
              </a:spcBef>
            </a:pPr>
            <a:r>
              <a:rPr lang="en-US" sz="1200" dirty="0" smtClean="0"/>
              <a:t>Micro benchmark workloads:</a:t>
            </a:r>
          </a:p>
          <a:p>
            <a:pPr lvl="2">
              <a:spcBef>
                <a:spcPts val="300"/>
              </a:spcBef>
            </a:pPr>
            <a:r>
              <a:rPr lang="en-US" sz="1050" dirty="0" smtClean="0"/>
              <a:t>Sort, </a:t>
            </a:r>
            <a:r>
              <a:rPr lang="en-US" sz="1050" dirty="0" err="1" smtClean="0"/>
              <a:t>WordCount</a:t>
            </a:r>
            <a:r>
              <a:rPr lang="en-US" sz="1050" dirty="0" smtClean="0"/>
              <a:t>, </a:t>
            </a:r>
            <a:r>
              <a:rPr lang="en-US" sz="1050" dirty="0" err="1" smtClean="0"/>
              <a:t>TeraSort</a:t>
            </a:r>
            <a:r>
              <a:rPr lang="en-US" sz="1050" dirty="0" smtClean="0"/>
              <a:t>, Sleep, Enhanced DFSIO</a:t>
            </a:r>
            <a:br>
              <a:rPr lang="en-US" sz="1050" dirty="0" smtClean="0"/>
            </a:br>
            <a:endParaRPr lang="en-US" sz="1200" dirty="0" smtClean="0"/>
          </a:p>
          <a:p>
            <a:pPr lvl="1">
              <a:spcBef>
                <a:spcPts val="300"/>
              </a:spcBef>
            </a:pPr>
            <a:r>
              <a:rPr lang="en-US" sz="1200" dirty="0" smtClean="0"/>
              <a:t>SQL workloads:</a:t>
            </a:r>
          </a:p>
          <a:p>
            <a:pPr lvl="2">
              <a:spcBef>
                <a:spcPts val="300"/>
              </a:spcBef>
            </a:pPr>
            <a:r>
              <a:rPr lang="en-US" sz="1050" dirty="0" smtClean="0"/>
              <a:t>Scan, Join, Aggregate</a:t>
            </a:r>
            <a:r>
              <a:rPr lang="en-US" sz="1050" dirty="0"/>
              <a:t/>
            </a:r>
            <a:br>
              <a:rPr lang="en-US" sz="1050" dirty="0"/>
            </a:br>
            <a:endParaRPr lang="en-US" sz="1200" dirty="0"/>
          </a:p>
          <a:p>
            <a:pPr lvl="1">
              <a:spcBef>
                <a:spcPts val="300"/>
              </a:spcBef>
            </a:pPr>
            <a:r>
              <a:rPr lang="en-US" sz="1200" dirty="0"/>
              <a:t>Machine Learning workloads:</a:t>
            </a:r>
          </a:p>
          <a:p>
            <a:pPr lvl="2">
              <a:spcBef>
                <a:spcPts val="300"/>
              </a:spcBef>
            </a:pPr>
            <a:r>
              <a:rPr lang="en-US" sz="1050" dirty="0"/>
              <a:t>Bayesian Classification, K-means clustering, Logistic Regression, Alternating Least Squares, Gradient Boosting Trees, Linear Regression, Latent </a:t>
            </a:r>
            <a:r>
              <a:rPr lang="en-US" sz="1050" dirty="0" err="1"/>
              <a:t>Dirichlet</a:t>
            </a:r>
            <a:r>
              <a:rPr lang="en-US" sz="1050" dirty="0"/>
              <a:t> Allocation, Principal Components Analysis, Random Forest, Support Vector Machine, Singular Value </a:t>
            </a:r>
            <a:r>
              <a:rPr lang="en-US" sz="1050" dirty="0" smtClean="0"/>
              <a:t>Decomposition</a:t>
            </a:r>
            <a:br>
              <a:rPr lang="en-US" sz="1050" dirty="0" smtClean="0"/>
            </a:br>
            <a:endParaRPr lang="en-US" sz="1200" dirty="0" smtClean="0"/>
          </a:p>
          <a:p>
            <a:pPr lvl="1">
              <a:spcBef>
                <a:spcPts val="300"/>
              </a:spcBef>
            </a:pPr>
            <a:r>
              <a:rPr lang="en-US" sz="1200" dirty="0" err="1" smtClean="0"/>
              <a:t>Websearch</a:t>
            </a:r>
            <a:r>
              <a:rPr lang="en-US" sz="1200" dirty="0" smtClean="0"/>
              <a:t> benchmark workloads:</a:t>
            </a:r>
          </a:p>
          <a:p>
            <a:pPr lvl="2">
              <a:spcBef>
                <a:spcPts val="300"/>
              </a:spcBef>
            </a:pPr>
            <a:r>
              <a:rPr lang="en-US" sz="1050" dirty="0" smtClean="0"/>
              <a:t>PageRank, </a:t>
            </a:r>
            <a:r>
              <a:rPr lang="en-US" sz="1050" dirty="0" err="1" smtClean="0"/>
              <a:t>Nutch</a:t>
            </a:r>
            <a:r>
              <a:rPr lang="en-US" sz="1050" dirty="0" smtClean="0"/>
              <a:t> indexing</a:t>
            </a:r>
            <a:br>
              <a:rPr lang="en-US" sz="1050" dirty="0" smtClean="0"/>
            </a:br>
            <a:endParaRPr lang="en-US" sz="1200" dirty="0" smtClean="0"/>
          </a:p>
          <a:p>
            <a:pPr lvl="1">
              <a:spcBef>
                <a:spcPts val="300"/>
              </a:spcBef>
            </a:pPr>
            <a:r>
              <a:rPr lang="en-US" sz="1200" dirty="0" smtClean="0"/>
              <a:t>Graph benchmark workloads:</a:t>
            </a:r>
          </a:p>
          <a:p>
            <a:pPr lvl="2">
              <a:spcBef>
                <a:spcPts val="300"/>
              </a:spcBef>
            </a:pPr>
            <a:r>
              <a:rPr lang="en-US" sz="1050" dirty="0" err="1" smtClean="0"/>
              <a:t>NWeight</a:t>
            </a:r>
            <a:r>
              <a:rPr lang="en-US" sz="1050" dirty="0" smtClean="0"/>
              <a:t> </a:t>
            </a:r>
            <a:br>
              <a:rPr lang="en-US" sz="1050" dirty="0" smtClean="0"/>
            </a:br>
            <a:endParaRPr lang="en-US" sz="1200" dirty="0" smtClean="0"/>
          </a:p>
          <a:p>
            <a:pPr lvl="1">
              <a:spcBef>
                <a:spcPts val="300"/>
              </a:spcBef>
            </a:pPr>
            <a:r>
              <a:rPr lang="en-US" sz="1200" dirty="0" smtClean="0"/>
              <a:t>Streaming workloads:</a:t>
            </a:r>
          </a:p>
          <a:p>
            <a:pPr lvl="2">
              <a:spcBef>
                <a:spcPts val="300"/>
              </a:spcBef>
            </a:pPr>
            <a:r>
              <a:rPr lang="en-US" sz="1050" dirty="0" smtClean="0"/>
              <a:t>Identity, Repartition, </a:t>
            </a:r>
            <a:r>
              <a:rPr lang="en-US" sz="1050" dirty="0" err="1" smtClean="0"/>
              <a:t>Stateful</a:t>
            </a:r>
            <a:r>
              <a:rPr lang="en-US" sz="1050" dirty="0" smtClean="0"/>
              <a:t> </a:t>
            </a:r>
            <a:r>
              <a:rPr lang="en-US" sz="1050" dirty="0" err="1" smtClean="0"/>
              <a:t>Wordcount</a:t>
            </a:r>
            <a:r>
              <a:rPr lang="en-US" sz="1050" dirty="0" smtClean="0"/>
              <a:t>, </a:t>
            </a:r>
            <a:r>
              <a:rPr lang="en-US" sz="1050" dirty="0" err="1" smtClean="0"/>
              <a:t>Fixwindow</a:t>
            </a:r>
            <a:endParaRPr lang="en-US" sz="1050" dirty="0" smtClean="0"/>
          </a:p>
        </p:txBody>
      </p:sp>
      <p:pic>
        <p:nvPicPr>
          <p:cNvPr id="5" name="Picture 4"/>
          <p:cNvPicPr>
            <a:picLocks noChangeAspect="1"/>
          </p:cNvPicPr>
          <p:nvPr/>
        </p:nvPicPr>
        <p:blipFill>
          <a:blip r:embed="rId3"/>
          <a:stretch>
            <a:fillRect/>
          </a:stretch>
        </p:blipFill>
        <p:spPr>
          <a:xfrm>
            <a:off x="4521114" y="3655999"/>
            <a:ext cx="4216572" cy="858851"/>
          </a:xfrm>
          <a:prstGeom prst="rect">
            <a:avLst/>
          </a:prstGeom>
        </p:spPr>
      </p:pic>
      <p:sp>
        <p:nvSpPr>
          <p:cNvPr id="6" name="TextBox 5"/>
          <p:cNvSpPr txBox="1"/>
          <p:nvPr/>
        </p:nvSpPr>
        <p:spPr>
          <a:xfrm>
            <a:off x="6095600" y="3471333"/>
            <a:ext cx="1067600" cy="184666"/>
          </a:xfrm>
          <a:prstGeom prst="rect">
            <a:avLst/>
          </a:prstGeom>
          <a:noFill/>
        </p:spPr>
        <p:txBody>
          <a:bodyPr wrap="none" lIns="0" tIns="0" rIns="0" bIns="0" rtlCol="0">
            <a:spAutoFit/>
          </a:bodyPr>
          <a:lstStyle/>
          <a:p>
            <a:r>
              <a:rPr lang="en-US" sz="1200" dirty="0" smtClean="0">
                <a:latin typeface="Arial"/>
                <a:cs typeface="Arial"/>
              </a:rPr>
              <a:t>Sample Output:</a:t>
            </a:r>
          </a:p>
        </p:txBody>
      </p:sp>
      <p:sp>
        <p:nvSpPr>
          <p:cNvPr id="8" name="TextBox 7"/>
          <p:cNvSpPr txBox="1"/>
          <p:nvPr/>
        </p:nvSpPr>
        <p:spPr>
          <a:xfrm>
            <a:off x="6798090" y="688382"/>
            <a:ext cx="1926810" cy="692497"/>
          </a:xfrm>
          <a:prstGeom prst="rect">
            <a:avLst/>
          </a:prstGeom>
          <a:noFill/>
        </p:spPr>
        <p:txBody>
          <a:bodyPr wrap="none" lIns="0" tIns="0" rIns="0" bIns="0" rtlCol="0">
            <a:spAutoFit/>
          </a:bodyPr>
          <a:lstStyle/>
          <a:p>
            <a:pPr lvl="0">
              <a:spcBef>
                <a:spcPts val="1800"/>
              </a:spcBef>
            </a:pPr>
            <a:r>
              <a:rPr lang="en-US" sz="900" dirty="0">
                <a:solidFill>
                  <a:srgbClr val="000000"/>
                </a:solidFill>
                <a:latin typeface="Arial" panose="020B0604020202020204" pitchFamily="34" charset="0"/>
                <a:cs typeface="Arial" panose="020B0604020202020204" pitchFamily="34" charset="0"/>
              </a:rPr>
              <a:t>Supported </a:t>
            </a:r>
            <a:r>
              <a:rPr lang="en-US" sz="900" dirty="0" smtClean="0">
                <a:solidFill>
                  <a:srgbClr val="000000"/>
                </a:solidFill>
                <a:latin typeface="Arial" panose="020B0604020202020204" pitchFamily="34" charset="0"/>
                <a:cs typeface="Arial" panose="020B0604020202020204" pitchFamily="34" charset="0"/>
              </a:rPr>
              <a:t>releases:</a:t>
            </a:r>
            <a:r>
              <a:rPr lang="en-US" sz="1100" dirty="0" smtClean="0">
                <a:solidFill>
                  <a:srgbClr val="000000"/>
                </a:solidFill>
                <a:latin typeface="Arial" panose="020B0604020202020204" pitchFamily="34" charset="0"/>
                <a:cs typeface="Arial" panose="020B0604020202020204" pitchFamily="34" charset="0"/>
              </a:rPr>
              <a:t/>
            </a:r>
            <a:br>
              <a:rPr lang="en-US" sz="1100" dirty="0" smtClean="0">
                <a:solidFill>
                  <a:srgbClr val="000000"/>
                </a:solidFill>
                <a:latin typeface="Arial" panose="020B0604020202020204" pitchFamily="34" charset="0"/>
                <a:cs typeface="Arial" panose="020B0604020202020204" pitchFamily="34" charset="0"/>
              </a:rPr>
            </a:br>
            <a:r>
              <a:rPr lang="en-US" sz="600" dirty="0" smtClean="0">
                <a:solidFill>
                  <a:srgbClr val="000000"/>
                </a:solidFill>
                <a:latin typeface="Arial" panose="020B0604020202020204" pitchFamily="34" charset="0"/>
                <a:cs typeface="Arial" panose="020B0604020202020204" pitchFamily="34" charset="0"/>
              </a:rPr>
              <a:t>Hadoop</a:t>
            </a:r>
            <a:r>
              <a:rPr lang="en-US" sz="600" dirty="0">
                <a:solidFill>
                  <a:srgbClr val="000000"/>
                </a:solidFill>
                <a:latin typeface="Arial" panose="020B0604020202020204" pitchFamily="34" charset="0"/>
                <a:cs typeface="Arial" panose="020B0604020202020204" pitchFamily="34" charset="0"/>
              </a:rPr>
              <a:t>: Apache Hadoop 2.x, CDH5, HDP</a:t>
            </a:r>
            <a:br>
              <a:rPr lang="en-US" sz="600" dirty="0">
                <a:solidFill>
                  <a:srgbClr val="000000"/>
                </a:solidFill>
                <a:latin typeface="Arial" panose="020B0604020202020204" pitchFamily="34" charset="0"/>
                <a:cs typeface="Arial" panose="020B0604020202020204" pitchFamily="34" charset="0"/>
              </a:rPr>
            </a:br>
            <a:r>
              <a:rPr lang="en-US" sz="600" dirty="0">
                <a:solidFill>
                  <a:srgbClr val="000000"/>
                </a:solidFill>
                <a:latin typeface="Arial" panose="020B0604020202020204" pitchFamily="34" charset="0"/>
                <a:cs typeface="Arial" panose="020B0604020202020204" pitchFamily="34" charset="0"/>
              </a:rPr>
              <a:t>Spark: Spark 1.6.x, Spark 2.0.x, Spark 2.1.x, Spark 2.2.x</a:t>
            </a:r>
            <a:br>
              <a:rPr lang="en-US" sz="600" dirty="0">
                <a:solidFill>
                  <a:srgbClr val="000000"/>
                </a:solidFill>
                <a:latin typeface="Arial" panose="020B0604020202020204" pitchFamily="34" charset="0"/>
                <a:cs typeface="Arial" panose="020B0604020202020204" pitchFamily="34" charset="0"/>
              </a:rPr>
            </a:br>
            <a:r>
              <a:rPr lang="en-US" sz="600" dirty="0" err="1">
                <a:solidFill>
                  <a:srgbClr val="000000"/>
                </a:solidFill>
                <a:latin typeface="Arial" panose="020B0604020202020204" pitchFamily="34" charset="0"/>
                <a:cs typeface="Arial" panose="020B0604020202020204" pitchFamily="34" charset="0"/>
              </a:rPr>
              <a:t>Flink</a:t>
            </a:r>
            <a:r>
              <a:rPr lang="en-US" sz="600" dirty="0">
                <a:solidFill>
                  <a:srgbClr val="000000"/>
                </a:solidFill>
                <a:latin typeface="Arial" panose="020B0604020202020204" pitchFamily="34" charset="0"/>
                <a:cs typeface="Arial" panose="020B0604020202020204" pitchFamily="34" charset="0"/>
              </a:rPr>
              <a:t>: 1.0.3</a:t>
            </a:r>
            <a:br>
              <a:rPr lang="en-US" sz="600" dirty="0">
                <a:solidFill>
                  <a:srgbClr val="000000"/>
                </a:solidFill>
                <a:latin typeface="Arial" panose="020B0604020202020204" pitchFamily="34" charset="0"/>
                <a:cs typeface="Arial" panose="020B0604020202020204" pitchFamily="34" charset="0"/>
              </a:rPr>
            </a:br>
            <a:r>
              <a:rPr lang="en-US" sz="600" dirty="0">
                <a:solidFill>
                  <a:srgbClr val="000000"/>
                </a:solidFill>
                <a:latin typeface="Arial" panose="020B0604020202020204" pitchFamily="34" charset="0"/>
                <a:cs typeface="Arial" panose="020B0604020202020204" pitchFamily="34" charset="0"/>
              </a:rPr>
              <a:t>Storm: 1.0.1</a:t>
            </a:r>
            <a:br>
              <a:rPr lang="en-US" sz="600" dirty="0">
                <a:solidFill>
                  <a:srgbClr val="000000"/>
                </a:solidFill>
                <a:latin typeface="Arial" panose="020B0604020202020204" pitchFamily="34" charset="0"/>
                <a:cs typeface="Arial" panose="020B0604020202020204" pitchFamily="34" charset="0"/>
              </a:rPr>
            </a:br>
            <a:r>
              <a:rPr lang="en-US" sz="600" dirty="0" err="1">
                <a:solidFill>
                  <a:srgbClr val="000000"/>
                </a:solidFill>
                <a:latin typeface="Arial" panose="020B0604020202020204" pitchFamily="34" charset="0"/>
                <a:cs typeface="Arial" panose="020B0604020202020204" pitchFamily="34" charset="0"/>
              </a:rPr>
              <a:t>Gearpump</a:t>
            </a:r>
            <a:r>
              <a:rPr lang="en-US" sz="600" dirty="0">
                <a:solidFill>
                  <a:srgbClr val="000000"/>
                </a:solidFill>
                <a:latin typeface="Arial" panose="020B0604020202020204" pitchFamily="34" charset="0"/>
                <a:cs typeface="Arial" panose="020B0604020202020204" pitchFamily="34" charset="0"/>
              </a:rPr>
              <a:t>: 0.8.1</a:t>
            </a:r>
            <a:br>
              <a:rPr lang="en-US" sz="600" dirty="0">
                <a:solidFill>
                  <a:srgbClr val="000000"/>
                </a:solidFill>
                <a:latin typeface="Arial" panose="020B0604020202020204" pitchFamily="34" charset="0"/>
                <a:cs typeface="Arial" panose="020B0604020202020204" pitchFamily="34" charset="0"/>
              </a:rPr>
            </a:br>
            <a:r>
              <a:rPr lang="en-US" sz="600" dirty="0">
                <a:solidFill>
                  <a:srgbClr val="000000"/>
                </a:solidFill>
                <a:latin typeface="Arial" panose="020B0604020202020204" pitchFamily="34" charset="0"/>
                <a:cs typeface="Arial" panose="020B0604020202020204" pitchFamily="34" charset="0"/>
              </a:rPr>
              <a:t>Kafka: 0.8.2.2</a:t>
            </a:r>
          </a:p>
        </p:txBody>
      </p:sp>
    </p:spTree>
    <p:extLst>
      <p:ext uri="{BB962C8B-B14F-4D97-AF65-F5344CB8AC3E}">
        <p14:creationId xmlns:p14="http://schemas.microsoft.com/office/powerpoint/2010/main" val="425796970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Automated Testing Tools</a:t>
            </a:r>
            <a:endParaRPr lang="en-US" dirty="0"/>
          </a:p>
        </p:txBody>
      </p:sp>
      <p:sp>
        <p:nvSpPr>
          <p:cNvPr id="3" name="Text Placeholder 2"/>
          <p:cNvSpPr>
            <a:spLocks noGrp="1"/>
          </p:cNvSpPr>
          <p:nvPr>
            <p:ph type="body" sz="quarter" idx="10"/>
          </p:nvPr>
        </p:nvSpPr>
        <p:spPr>
          <a:xfrm>
            <a:off x="381000" y="642937"/>
            <a:ext cx="7772402" cy="352425"/>
          </a:xfrm>
          <a:prstGeom prst="rect">
            <a:avLst/>
          </a:prstGeom>
        </p:spPr>
        <p:txBody>
          <a:bodyPr>
            <a:noAutofit/>
          </a:bodyPr>
          <a:lstStyle/>
          <a:p>
            <a:pPr>
              <a:spcAft>
                <a:spcPts val="600"/>
              </a:spcAft>
            </a:pPr>
            <a:r>
              <a:rPr lang="en-US" sz="1400" b="1" dirty="0" smtClean="0"/>
              <a:t>SparkBench (IBM) </a:t>
            </a:r>
            <a:r>
              <a:rPr lang="en-US" sz="1050" dirty="0" smtClean="0"/>
              <a:t>– Benchmarking and simulating Spark jobs</a:t>
            </a:r>
            <a:endParaRPr lang="en-US" sz="1050" dirty="0"/>
          </a:p>
          <a:p>
            <a:pPr lvl="1">
              <a:spcBef>
                <a:spcPts val="300"/>
              </a:spcBef>
            </a:pPr>
            <a:r>
              <a:rPr lang="en-US" sz="1200" dirty="0" smtClean="0"/>
              <a:t>Spark-Submit-</a:t>
            </a:r>
            <a:r>
              <a:rPr lang="en-US" sz="1200" dirty="0" err="1" smtClean="0"/>
              <a:t>Config</a:t>
            </a:r>
            <a:r>
              <a:rPr lang="en-US" sz="1200" dirty="0" smtClean="0"/>
              <a:t>:</a:t>
            </a:r>
          </a:p>
          <a:p>
            <a:pPr lvl="2">
              <a:spcBef>
                <a:spcPts val="300"/>
              </a:spcBef>
            </a:pPr>
            <a:r>
              <a:rPr lang="en-US" sz="1050" dirty="0" smtClean="0"/>
              <a:t>SparkBench converts </a:t>
            </a:r>
            <a:r>
              <a:rPr lang="en-US" sz="1050" dirty="0" err="1" smtClean="0"/>
              <a:t>config</a:t>
            </a:r>
            <a:r>
              <a:rPr lang="en-US" sz="1050" dirty="0" smtClean="0"/>
              <a:t> files into spark-submit scripts</a:t>
            </a:r>
          </a:p>
          <a:p>
            <a:pPr lvl="2">
              <a:spcBef>
                <a:spcPts val="300"/>
              </a:spcBef>
            </a:pPr>
            <a:r>
              <a:rPr lang="en-US" sz="1050" dirty="0" smtClean="0"/>
              <a:t>Allows multiple spark-submits in series or parallel</a:t>
            </a:r>
          </a:p>
          <a:p>
            <a:pPr lvl="1">
              <a:spcBef>
                <a:spcPts val="300"/>
              </a:spcBef>
            </a:pPr>
            <a:endParaRPr lang="en-US" sz="1200" dirty="0" smtClean="0"/>
          </a:p>
          <a:p>
            <a:pPr lvl="1">
              <a:spcBef>
                <a:spcPts val="300"/>
              </a:spcBef>
            </a:pPr>
            <a:r>
              <a:rPr lang="en-US" sz="1200" dirty="0" smtClean="0"/>
              <a:t>Workloads:</a:t>
            </a:r>
          </a:p>
          <a:p>
            <a:pPr lvl="2">
              <a:spcBef>
                <a:spcPts val="300"/>
              </a:spcBef>
            </a:pPr>
            <a:r>
              <a:rPr lang="en-US" sz="1050" dirty="0" smtClean="0"/>
              <a:t>Standalone Spark jobs with input/output</a:t>
            </a:r>
          </a:p>
          <a:p>
            <a:pPr lvl="2">
              <a:spcBef>
                <a:spcPts val="300"/>
              </a:spcBef>
            </a:pPr>
            <a:r>
              <a:rPr lang="en-US" sz="1050" dirty="0" smtClean="0"/>
              <a:t>Data Generators: Graph, </a:t>
            </a:r>
            <a:r>
              <a:rPr lang="en-US" sz="1050" dirty="0" err="1" smtClean="0"/>
              <a:t>Kmeans</a:t>
            </a:r>
            <a:r>
              <a:rPr lang="en-US" sz="1050" dirty="0" smtClean="0"/>
              <a:t>, Linear Regression</a:t>
            </a:r>
          </a:p>
          <a:p>
            <a:pPr lvl="2">
              <a:spcBef>
                <a:spcPts val="300"/>
              </a:spcBef>
            </a:pPr>
            <a:r>
              <a:rPr lang="en-US" sz="1050" dirty="0" err="1" smtClean="0"/>
              <a:t>Kmeans</a:t>
            </a:r>
            <a:r>
              <a:rPr lang="en-US" sz="1050" dirty="0" smtClean="0"/>
              <a:t>, Logistic Regression, Sleep, </a:t>
            </a:r>
            <a:r>
              <a:rPr lang="en-US" sz="1050" dirty="0" err="1" smtClean="0"/>
              <a:t>SparkPi</a:t>
            </a:r>
            <a:r>
              <a:rPr lang="en-US" sz="1050" dirty="0" smtClean="0"/>
              <a:t>, SQL</a:t>
            </a:r>
          </a:p>
          <a:p>
            <a:pPr lvl="1">
              <a:spcBef>
                <a:spcPts val="300"/>
              </a:spcBef>
            </a:pPr>
            <a:endParaRPr lang="en-US" sz="1200" dirty="0" smtClean="0"/>
          </a:p>
          <a:p>
            <a:pPr lvl="1">
              <a:spcBef>
                <a:spcPts val="300"/>
              </a:spcBef>
            </a:pPr>
            <a:r>
              <a:rPr lang="en-US" sz="1200" dirty="0" smtClean="0"/>
              <a:t>Workload Suites:</a:t>
            </a:r>
          </a:p>
          <a:p>
            <a:pPr lvl="2">
              <a:spcBef>
                <a:spcPts val="300"/>
              </a:spcBef>
            </a:pPr>
            <a:r>
              <a:rPr lang="en-US" sz="1050" dirty="0" smtClean="0"/>
              <a:t>Collections of one or more workloads</a:t>
            </a:r>
          </a:p>
          <a:p>
            <a:pPr lvl="2">
              <a:spcBef>
                <a:spcPts val="300"/>
              </a:spcBef>
            </a:pPr>
            <a:r>
              <a:rPr lang="en-US" sz="1050" dirty="0" smtClean="0"/>
              <a:t>Control benchmark output and parallelism</a:t>
            </a:r>
          </a:p>
          <a:p>
            <a:pPr lvl="1">
              <a:spcBef>
                <a:spcPts val="300"/>
              </a:spcBef>
            </a:pPr>
            <a:endParaRPr lang="en-US" sz="1200" dirty="0" smtClean="0"/>
          </a:p>
          <a:p>
            <a:pPr lvl="1">
              <a:spcBef>
                <a:spcPts val="300"/>
              </a:spcBef>
            </a:pPr>
            <a:r>
              <a:rPr lang="en-US" sz="1200" dirty="0" smtClean="0"/>
              <a:t>Custom Workloads:</a:t>
            </a:r>
          </a:p>
          <a:p>
            <a:pPr lvl="2">
              <a:spcBef>
                <a:spcPts val="300"/>
              </a:spcBef>
            </a:pPr>
            <a:r>
              <a:rPr lang="en-US" sz="1050" dirty="0" smtClean="0"/>
              <a:t>Use Scala and SBT to build onto SparkBench</a:t>
            </a:r>
          </a:p>
          <a:p>
            <a:pPr lvl="2">
              <a:spcBef>
                <a:spcPts val="300"/>
              </a:spcBef>
            </a:pPr>
            <a:r>
              <a:rPr lang="en-US" sz="1050" dirty="0" smtClean="0"/>
              <a:t>Test custom Spark libraries by including JAR</a:t>
            </a:r>
          </a:p>
          <a:p>
            <a:pPr lvl="2">
              <a:spcBef>
                <a:spcPts val="300"/>
              </a:spcBef>
            </a:pPr>
            <a:endParaRPr lang="en-US" sz="650" dirty="0"/>
          </a:p>
        </p:txBody>
      </p:sp>
      <p:sp>
        <p:nvSpPr>
          <p:cNvPr id="6" name="TextBox 5"/>
          <p:cNvSpPr txBox="1"/>
          <p:nvPr/>
        </p:nvSpPr>
        <p:spPr>
          <a:xfrm>
            <a:off x="5714600" y="3334559"/>
            <a:ext cx="1067600" cy="184666"/>
          </a:xfrm>
          <a:prstGeom prst="rect">
            <a:avLst/>
          </a:prstGeom>
          <a:noFill/>
        </p:spPr>
        <p:txBody>
          <a:bodyPr wrap="none" lIns="0" tIns="0" rIns="0" bIns="0" rtlCol="0">
            <a:spAutoFit/>
          </a:bodyPr>
          <a:lstStyle/>
          <a:p>
            <a:r>
              <a:rPr lang="en-US" sz="1200" dirty="0" smtClean="0">
                <a:latin typeface="Arial"/>
                <a:cs typeface="Arial"/>
              </a:rPr>
              <a:t>Sample Output:</a:t>
            </a:r>
          </a:p>
        </p:txBody>
      </p:sp>
      <p:pic>
        <p:nvPicPr>
          <p:cNvPr id="7" name="Picture 6"/>
          <p:cNvPicPr>
            <a:picLocks noChangeAspect="1"/>
          </p:cNvPicPr>
          <p:nvPr/>
        </p:nvPicPr>
        <p:blipFill>
          <a:blip r:embed="rId3"/>
          <a:stretch>
            <a:fillRect/>
          </a:stretch>
        </p:blipFill>
        <p:spPr>
          <a:xfrm>
            <a:off x="3771901" y="3519225"/>
            <a:ext cx="4952999" cy="995625"/>
          </a:xfrm>
          <a:prstGeom prst="rect">
            <a:avLst/>
          </a:prstGeom>
        </p:spPr>
      </p:pic>
      <p:pic>
        <p:nvPicPr>
          <p:cNvPr id="4" name="Picture 3"/>
          <p:cNvPicPr>
            <a:picLocks noChangeAspect="1"/>
          </p:cNvPicPr>
          <p:nvPr/>
        </p:nvPicPr>
        <p:blipFill>
          <a:blip r:embed="rId4"/>
          <a:stretch>
            <a:fillRect/>
          </a:stretch>
        </p:blipFill>
        <p:spPr>
          <a:xfrm>
            <a:off x="5742599" y="209549"/>
            <a:ext cx="2982301" cy="2282003"/>
          </a:xfrm>
          <a:prstGeom prst="rect">
            <a:avLst/>
          </a:prstGeom>
        </p:spPr>
      </p:pic>
      <p:pic>
        <p:nvPicPr>
          <p:cNvPr id="5" name="Picture 4"/>
          <p:cNvPicPr>
            <a:picLocks noChangeAspect="1"/>
          </p:cNvPicPr>
          <p:nvPr/>
        </p:nvPicPr>
        <p:blipFill>
          <a:blip r:embed="rId5"/>
          <a:stretch>
            <a:fillRect/>
          </a:stretch>
        </p:blipFill>
        <p:spPr>
          <a:xfrm>
            <a:off x="4495800" y="2566058"/>
            <a:ext cx="4229100" cy="638400"/>
          </a:xfrm>
          <a:prstGeom prst="rect">
            <a:avLst/>
          </a:prstGeom>
        </p:spPr>
      </p:pic>
    </p:spTree>
    <p:extLst>
      <p:ext uri="{BB962C8B-B14F-4D97-AF65-F5344CB8AC3E}">
        <p14:creationId xmlns:p14="http://schemas.microsoft.com/office/powerpoint/2010/main" val="26612677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999" y="209550"/>
            <a:ext cx="4800599" cy="211597"/>
          </a:xfrm>
          <a:prstGeom prst="rect">
            <a:avLst/>
          </a:prstGeom>
        </p:spPr>
        <p:txBody>
          <a:bodyPr>
            <a:normAutofit/>
          </a:bodyPr>
          <a:lstStyle/>
          <a:p>
            <a:r>
              <a:rPr lang="en-US" dirty="0" smtClean="0"/>
              <a:t>Automated Testing Tools</a:t>
            </a:r>
            <a:endParaRPr lang="en-US" dirty="0"/>
          </a:p>
        </p:txBody>
      </p:sp>
      <p:sp>
        <p:nvSpPr>
          <p:cNvPr id="3" name="Text Placeholder 2"/>
          <p:cNvSpPr>
            <a:spLocks noGrp="1"/>
          </p:cNvSpPr>
          <p:nvPr>
            <p:ph type="body" sz="quarter" idx="10"/>
          </p:nvPr>
        </p:nvSpPr>
        <p:spPr>
          <a:xfrm>
            <a:off x="380998" y="625334"/>
            <a:ext cx="8343902" cy="352425"/>
          </a:xfrm>
          <a:prstGeom prst="rect">
            <a:avLst/>
          </a:prstGeom>
        </p:spPr>
        <p:txBody>
          <a:bodyPr>
            <a:noAutofit/>
          </a:bodyPr>
          <a:lstStyle/>
          <a:p>
            <a:pPr>
              <a:spcAft>
                <a:spcPts val="600"/>
              </a:spcAft>
            </a:pPr>
            <a:r>
              <a:rPr lang="en-US" sz="1400" b="1" dirty="0" smtClean="0"/>
              <a:t>SparkBench </a:t>
            </a:r>
            <a:r>
              <a:rPr lang="en-US" sz="1400" b="1" dirty="0" err="1" smtClean="0"/>
              <a:t>Config</a:t>
            </a:r>
            <a:r>
              <a:rPr lang="en-US" sz="1400" b="1" dirty="0" smtClean="0"/>
              <a:t>					Workload Definition</a:t>
            </a:r>
            <a:endParaRPr lang="en-US" sz="1400" dirty="0"/>
          </a:p>
        </p:txBody>
      </p:sp>
      <p:pic>
        <p:nvPicPr>
          <p:cNvPr id="4" name="Picture 3"/>
          <p:cNvPicPr>
            <a:picLocks noChangeAspect="1"/>
          </p:cNvPicPr>
          <p:nvPr/>
        </p:nvPicPr>
        <p:blipFill>
          <a:blip r:embed="rId3"/>
          <a:stretch>
            <a:fillRect/>
          </a:stretch>
        </p:blipFill>
        <p:spPr>
          <a:xfrm>
            <a:off x="380998" y="971550"/>
            <a:ext cx="4111308" cy="2145030"/>
          </a:xfrm>
          <a:prstGeom prst="rect">
            <a:avLst/>
          </a:prstGeom>
        </p:spPr>
      </p:pic>
      <p:pic>
        <p:nvPicPr>
          <p:cNvPr id="5" name="Picture 4"/>
          <p:cNvPicPr>
            <a:picLocks noChangeAspect="1"/>
          </p:cNvPicPr>
          <p:nvPr/>
        </p:nvPicPr>
        <p:blipFill>
          <a:blip r:embed="rId4"/>
          <a:stretch>
            <a:fillRect/>
          </a:stretch>
        </p:blipFill>
        <p:spPr>
          <a:xfrm>
            <a:off x="4648200" y="971549"/>
            <a:ext cx="4076700" cy="3613439"/>
          </a:xfrm>
          <a:prstGeom prst="rect">
            <a:avLst/>
          </a:prstGeom>
        </p:spPr>
      </p:pic>
      <p:sp>
        <p:nvSpPr>
          <p:cNvPr id="7" name="TextBox 6"/>
          <p:cNvSpPr txBox="1"/>
          <p:nvPr/>
        </p:nvSpPr>
        <p:spPr>
          <a:xfrm>
            <a:off x="380998" y="4330184"/>
            <a:ext cx="4111308" cy="184666"/>
          </a:xfrm>
          <a:prstGeom prst="rect">
            <a:avLst/>
          </a:prstGeom>
          <a:noFill/>
        </p:spPr>
        <p:txBody>
          <a:bodyPr wrap="square" lIns="0" tIns="0" rIns="0" bIns="0" rtlCol="0">
            <a:spAutoFit/>
          </a:bodyPr>
          <a:lstStyle/>
          <a:p>
            <a:r>
              <a:rPr lang="en-US" sz="1200" dirty="0">
                <a:latin typeface="Arial"/>
                <a:cs typeface="Arial"/>
              </a:rPr>
              <a:t>https://codait.github.io/spark-bench/</a:t>
            </a:r>
            <a:endParaRPr lang="en-US" sz="1200" dirty="0" smtClean="0">
              <a:latin typeface="Arial"/>
              <a:cs typeface="Arial"/>
            </a:endParaRPr>
          </a:p>
        </p:txBody>
      </p:sp>
    </p:spTree>
    <p:extLst>
      <p:ext uri="{BB962C8B-B14F-4D97-AF65-F5344CB8AC3E}">
        <p14:creationId xmlns:p14="http://schemas.microsoft.com/office/powerpoint/2010/main" val="18668359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Automated Cluster Testing and Optimization</a:t>
            </a:r>
            <a:endParaRPr lang="en-US" dirty="0"/>
          </a:p>
        </p:txBody>
      </p:sp>
      <p:sp>
        <p:nvSpPr>
          <p:cNvPr id="3" name="Text Placeholder 2"/>
          <p:cNvSpPr>
            <a:spLocks noGrp="1"/>
          </p:cNvSpPr>
          <p:nvPr>
            <p:ph type="body" sz="quarter" idx="10"/>
          </p:nvPr>
        </p:nvSpPr>
        <p:spPr/>
        <p:txBody>
          <a:bodyPr/>
          <a:lstStyle/>
          <a:p>
            <a:r>
              <a:rPr lang="en-US" dirty="0" err="1" smtClean="0"/>
              <a:t>Mothra</a:t>
            </a:r>
            <a:r>
              <a:rPr lang="en-US" dirty="0" smtClean="0"/>
              <a:t> Refresher</a:t>
            </a:r>
            <a:endParaRPr lang="en-US" dirty="0"/>
          </a:p>
        </p:txBody>
      </p:sp>
    </p:spTree>
    <p:extLst>
      <p:ext uri="{BB962C8B-B14F-4D97-AF65-F5344CB8AC3E}">
        <p14:creationId xmlns:p14="http://schemas.microsoft.com/office/powerpoint/2010/main" val="992971175"/>
      </p:ext>
    </p:extLst>
  </p:cSld>
  <p:clrMapOvr>
    <a:masterClrMapping/>
  </p:clrMapOvr>
  <p:timing>
    <p:tnLst>
      <p:par>
        <p:cTn id="1" dur="indefinite" restart="never" nodeType="tmRoot"/>
      </p:par>
    </p:tnLst>
  </p:timing>
</p:sld>
</file>

<file path=ppt/theme/theme1.xml><?xml version="1.0" encoding="utf-8"?>
<a:theme xmlns:a="http://schemas.openxmlformats.org/drawingml/2006/main" name="2. Content Slides">
  <a:themeElements>
    <a:clrScheme name="Custom 11">
      <a:dk1>
        <a:srgbClr val="000000"/>
      </a:dk1>
      <a:lt1>
        <a:srgbClr val="FFFFFF"/>
      </a:lt1>
      <a:dk2>
        <a:srgbClr val="1D4477"/>
      </a:dk2>
      <a:lt2>
        <a:srgbClr val="A4A4A4"/>
      </a:lt2>
      <a:accent1>
        <a:srgbClr val="1D4477"/>
      </a:accent1>
      <a:accent2>
        <a:srgbClr val="996729"/>
      </a:accent2>
      <a:accent3>
        <a:srgbClr val="28773C"/>
      </a:accent3>
      <a:accent4>
        <a:srgbClr val="E8A813"/>
      </a:accent4>
      <a:accent5>
        <a:srgbClr val="178AA0"/>
      </a:accent5>
      <a:accent6>
        <a:srgbClr val="B73529"/>
      </a:accent6>
      <a:hlink>
        <a:srgbClr val="0A50E1"/>
      </a:hlink>
      <a:folHlink>
        <a:srgbClr val="6EB2E6"/>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sz="2200" dirty="0" smtClean="0">
            <a:latin typeface="Arial"/>
            <a:cs typeface="Arial"/>
          </a:defRPr>
        </a:defPPr>
      </a:lstStyle>
    </a:txDef>
  </a:objectDefaults>
  <a:extraClrSchemeLst/>
  <a:extLst>
    <a:ext uri="{05A4C25C-085E-4340-85A3-A5531E510DB2}">
      <thm15:themeFamily xmlns:thm15="http://schemas.microsoft.com/office/thememl/2012/main" name="SEI_Template_4_18c_wide" id="{5D4436B9-8228-6040-BC7E-6083D4F3A7AA}" vid="{3F9893F9-3F89-C84E-B4B8-46D8C865837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SEI_Template_4_18_wide</Template>
  <TotalTime>1190</TotalTime>
  <Words>1789</Words>
  <Application>Microsoft Office PowerPoint</Application>
  <PresentationFormat>On-screen Show (16:9)</PresentationFormat>
  <Paragraphs>340</Paragraphs>
  <Slides>27</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27</vt:i4>
      </vt:variant>
    </vt:vector>
  </HeadingPairs>
  <TitlesOfParts>
    <vt:vector size="30" baseType="lpstr">
      <vt:lpstr>Arial</vt:lpstr>
      <vt:lpstr>Calibri</vt:lpstr>
      <vt:lpstr>2. Content Slides</vt:lpstr>
      <vt:lpstr>Automated Cluster Testing and Optimization</vt:lpstr>
      <vt:lpstr>Document Markings</vt:lpstr>
      <vt:lpstr>Automated Cluster Testing and Optimization</vt:lpstr>
      <vt:lpstr>Introduction</vt:lpstr>
      <vt:lpstr>Automated Cluster Testing and Optimization</vt:lpstr>
      <vt:lpstr>Automated Testing Tools</vt:lpstr>
      <vt:lpstr>Automated Testing Tools</vt:lpstr>
      <vt:lpstr>Automated Testing Tools</vt:lpstr>
      <vt:lpstr>Automated Cluster Testing and Optimization</vt:lpstr>
      <vt:lpstr>Mothra Refresher</vt:lpstr>
      <vt:lpstr>Mothra Refresher</vt:lpstr>
      <vt:lpstr>Automated Cluster Testing and Optimization</vt:lpstr>
      <vt:lpstr>Test Plan</vt:lpstr>
      <vt:lpstr>Test Plan</vt:lpstr>
      <vt:lpstr>Test Plan</vt:lpstr>
      <vt:lpstr>Test Plan</vt:lpstr>
      <vt:lpstr>Test Plan</vt:lpstr>
      <vt:lpstr>Automated Cluster Testing and Optimization</vt:lpstr>
      <vt:lpstr>Results and Tuning</vt:lpstr>
      <vt:lpstr>Results and Tuning</vt:lpstr>
      <vt:lpstr>Results and Tuning</vt:lpstr>
      <vt:lpstr>Results and Tuning</vt:lpstr>
      <vt:lpstr>Results and Tuning</vt:lpstr>
      <vt:lpstr>Results and Tuning</vt:lpstr>
      <vt:lpstr>Results and Tuning</vt:lpstr>
      <vt:lpstr>Results and Tuning</vt:lpstr>
      <vt:lpstr>Automated Cluster Testing and Optimization</vt:lpstr>
    </vt:vector>
  </TitlesOfParts>
  <Company>Software Engineering Institute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Cluster Testing  and Optimization</dc:title>
  <dc:creator>Brad M Powell</dc:creator>
  <cp:lastModifiedBy>Aaron M. Detwiler</cp:lastModifiedBy>
  <cp:revision>83</cp:revision>
  <cp:lastPrinted>2017-10-19T17:37:26Z</cp:lastPrinted>
  <dcterms:created xsi:type="dcterms:W3CDTF">2018-12-03T18:53:28Z</dcterms:created>
  <dcterms:modified xsi:type="dcterms:W3CDTF">2018-12-12T14:09:36Z</dcterms:modified>
</cp:coreProperties>
</file>

<file path=docProps/thumbnail.jpeg>
</file>